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Anton" charset="1" panose="00000500000000000000"/>
      <p:regular r:id="rId27"/>
    </p:embeddedFont>
    <p:embeddedFont>
      <p:font typeface="Quicksand Bold" charset="1" panose="00000000000000000000"/>
      <p:regular r:id="rId28"/>
    </p:embeddedFont>
    <p:embeddedFont>
      <p:font typeface="Quicksand" charset="1" panose="00000000000000000000"/>
      <p:regular r:id="rId29"/>
    </p:embeddedFont>
    <p:embeddedFont>
      <p:font typeface="Poppins Ultra-Bold" charset="1" panose="00000900000000000000"/>
      <p:regular r:id="rId30"/>
    </p:embeddedFont>
    <p:embeddedFont>
      <p:font typeface="Open Sans Extra Bold" charset="1" panose="020B0906030804020204"/>
      <p:regular r:id="rId31"/>
    </p:embeddedFont>
    <p:embeddedFont>
      <p:font typeface="Poppins" charset="1" panose="000005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24.png" Type="http://schemas.openxmlformats.org/officeDocument/2006/relationships/image"/><Relationship Id="rId6" Target="../media/image5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1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Relationship Id="rId8" Target="../media/image33.gif" Type="http://schemas.openxmlformats.org/officeDocument/2006/relationships/image"/><Relationship Id="rId9" Target="../media/image3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Relationship Id="rId8" Target="../media/image33.gif" Type="http://schemas.openxmlformats.org/officeDocument/2006/relationships/image"/><Relationship Id="rId9" Target="../media/image3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jpeg" Type="http://schemas.openxmlformats.org/officeDocument/2006/relationships/image"/><Relationship Id="rId6" Target="../media/image8.png" Type="http://schemas.openxmlformats.org/officeDocument/2006/relationships/image"/><Relationship Id="rId7" Target="../media/image9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0.png" Type="http://schemas.openxmlformats.org/officeDocument/2006/relationships/image"/><Relationship Id="rId6" Target="../media/image5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Relationship Id="rId5" Target="../media/image3.pn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50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04714" y="-289000"/>
            <a:ext cx="11168813" cy="11182791"/>
          </a:xfrm>
          <a:custGeom>
            <a:avLst/>
            <a:gdLst/>
            <a:ahLst/>
            <a:cxnLst/>
            <a:rect r="r" b="b" t="t" l="l"/>
            <a:pathLst>
              <a:path h="11182791" w="11168813">
                <a:moveTo>
                  <a:pt x="0" y="0"/>
                </a:moveTo>
                <a:lnTo>
                  <a:pt x="11168813" y="0"/>
                </a:lnTo>
                <a:lnTo>
                  <a:pt x="11168813" y="11182792"/>
                </a:lnTo>
                <a:lnTo>
                  <a:pt x="0" y="11182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64099" y="-289000"/>
            <a:ext cx="11168813" cy="11182791"/>
          </a:xfrm>
          <a:custGeom>
            <a:avLst/>
            <a:gdLst/>
            <a:ahLst/>
            <a:cxnLst/>
            <a:rect r="r" b="b" t="t" l="l"/>
            <a:pathLst>
              <a:path h="11182791" w="11168813">
                <a:moveTo>
                  <a:pt x="0" y="0"/>
                </a:moveTo>
                <a:lnTo>
                  <a:pt x="11168813" y="0"/>
                </a:lnTo>
                <a:lnTo>
                  <a:pt x="11168813" y="11182792"/>
                </a:lnTo>
                <a:lnTo>
                  <a:pt x="0" y="11182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9204407"/>
            <a:ext cx="16230600" cy="1034701"/>
          </a:xfrm>
          <a:custGeom>
            <a:avLst/>
            <a:gdLst/>
            <a:ahLst/>
            <a:cxnLst/>
            <a:rect r="r" b="b" t="t" l="l"/>
            <a:pathLst>
              <a:path h="1034701" w="16230600">
                <a:moveTo>
                  <a:pt x="0" y="0"/>
                </a:moveTo>
                <a:lnTo>
                  <a:pt x="16230600" y="0"/>
                </a:lnTo>
                <a:lnTo>
                  <a:pt x="16230600" y="1034701"/>
                </a:lnTo>
                <a:lnTo>
                  <a:pt x="0" y="10347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9540" y="0"/>
                  </a:moveTo>
                  <a:lnTo>
                    <a:pt x="4265186" y="0"/>
                  </a:lnTo>
                  <a:cubicBezTo>
                    <a:pt x="4270455" y="0"/>
                    <a:pt x="4274726" y="4271"/>
                    <a:pt x="4274726" y="9540"/>
                  </a:cubicBezTo>
                  <a:lnTo>
                    <a:pt x="4274726" y="2157927"/>
                  </a:lnTo>
                  <a:cubicBezTo>
                    <a:pt x="4274726" y="2163195"/>
                    <a:pt x="4270455" y="2167467"/>
                    <a:pt x="4265186" y="2167467"/>
                  </a:cubicBezTo>
                  <a:lnTo>
                    <a:pt x="9540" y="2167467"/>
                  </a:lnTo>
                  <a:cubicBezTo>
                    <a:pt x="7010" y="2167467"/>
                    <a:pt x="4583" y="2166462"/>
                    <a:pt x="2794" y="2164673"/>
                  </a:cubicBezTo>
                  <a:cubicBezTo>
                    <a:pt x="1005" y="2162883"/>
                    <a:pt x="0" y="2160457"/>
                    <a:pt x="0" y="2157927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042F3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274726" cy="2196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864099" y="1565768"/>
            <a:ext cx="6985522" cy="7155465"/>
          </a:xfrm>
          <a:custGeom>
            <a:avLst/>
            <a:gdLst/>
            <a:ahLst/>
            <a:cxnLst/>
            <a:rect r="r" b="b" t="t" l="l"/>
            <a:pathLst>
              <a:path h="7155465" w="6985522">
                <a:moveTo>
                  <a:pt x="0" y="0"/>
                </a:moveTo>
                <a:lnTo>
                  <a:pt x="6985523" y="0"/>
                </a:lnTo>
                <a:lnTo>
                  <a:pt x="6985523" y="7155464"/>
                </a:lnTo>
                <a:lnTo>
                  <a:pt x="0" y="71554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24007" y="3561151"/>
            <a:ext cx="8280443" cy="3310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79"/>
              </a:lnSpc>
            </a:pPr>
            <a:r>
              <a:rPr lang="en-US" sz="6600" spc="303">
                <a:solidFill>
                  <a:srgbClr val="EBCA5E"/>
                </a:solidFill>
                <a:latin typeface="Anton"/>
              </a:rPr>
              <a:t>INTERACTIVE SIMULATION OF FORCES’S COMPOSITION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24007" y="7135464"/>
            <a:ext cx="828044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CBC8C8"/>
                </a:solidFill>
                <a:latin typeface="Quicksand Bold"/>
              </a:rPr>
              <a:t>- GROUP 6 -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385856" y="7430170"/>
            <a:ext cx="463766" cy="468351"/>
          </a:xfrm>
          <a:custGeom>
            <a:avLst/>
            <a:gdLst/>
            <a:ahLst/>
            <a:cxnLst/>
            <a:rect r="r" b="b" t="t" l="l"/>
            <a:pathLst>
              <a:path h="468351" w="463766">
                <a:moveTo>
                  <a:pt x="0" y="0"/>
                </a:moveTo>
                <a:lnTo>
                  <a:pt x="463766" y="0"/>
                </a:lnTo>
                <a:lnTo>
                  <a:pt x="463766" y="468352"/>
                </a:lnTo>
                <a:lnTo>
                  <a:pt x="0" y="4683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506" r="0" b="-1506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10568518" y="2238175"/>
            <a:ext cx="463766" cy="468351"/>
          </a:xfrm>
          <a:custGeom>
            <a:avLst/>
            <a:gdLst/>
            <a:ahLst/>
            <a:cxnLst/>
            <a:rect r="r" b="b" t="t" l="l"/>
            <a:pathLst>
              <a:path h="468351" w="463766">
                <a:moveTo>
                  <a:pt x="463765" y="0"/>
                </a:moveTo>
                <a:lnTo>
                  <a:pt x="0" y="0"/>
                </a:lnTo>
                <a:lnTo>
                  <a:pt x="0" y="468352"/>
                </a:lnTo>
                <a:lnTo>
                  <a:pt x="463765" y="468352"/>
                </a:lnTo>
                <a:lnTo>
                  <a:pt x="463765" y="0"/>
                </a:lnTo>
                <a:close/>
              </a:path>
            </a:pathLst>
          </a:custGeom>
          <a:blipFill>
            <a:blip r:embed="rId6"/>
            <a:stretch>
              <a:fillRect l="0" t="-1506" r="0" b="-1506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185029" y="2004000"/>
            <a:ext cx="463766" cy="468351"/>
          </a:xfrm>
          <a:custGeom>
            <a:avLst/>
            <a:gdLst/>
            <a:ahLst/>
            <a:cxnLst/>
            <a:rect r="r" b="b" t="t" l="l"/>
            <a:pathLst>
              <a:path h="468351" w="463766">
                <a:moveTo>
                  <a:pt x="0" y="0"/>
                </a:moveTo>
                <a:lnTo>
                  <a:pt x="463766" y="0"/>
                </a:lnTo>
                <a:lnTo>
                  <a:pt x="463766" y="468351"/>
                </a:lnTo>
                <a:lnTo>
                  <a:pt x="0" y="4683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506" r="0" b="-1506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10568518" y="8025963"/>
            <a:ext cx="463766" cy="468351"/>
          </a:xfrm>
          <a:custGeom>
            <a:avLst/>
            <a:gdLst/>
            <a:ahLst/>
            <a:cxnLst/>
            <a:rect r="r" b="b" t="t" l="l"/>
            <a:pathLst>
              <a:path h="468351" w="463766">
                <a:moveTo>
                  <a:pt x="463765" y="0"/>
                </a:moveTo>
                <a:lnTo>
                  <a:pt x="0" y="0"/>
                </a:lnTo>
                <a:lnTo>
                  <a:pt x="0" y="468351"/>
                </a:lnTo>
                <a:lnTo>
                  <a:pt x="463765" y="468351"/>
                </a:lnTo>
                <a:lnTo>
                  <a:pt x="463765" y="0"/>
                </a:lnTo>
                <a:close/>
              </a:path>
            </a:pathLst>
          </a:custGeom>
          <a:blipFill>
            <a:blip r:embed="rId6"/>
            <a:stretch>
              <a:fillRect l="0" t="-1506" r="0" b="-1506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0" y="2658902"/>
            <a:ext cx="11103568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CBC8C8"/>
                </a:solidFill>
                <a:latin typeface="Quicksand"/>
              </a:rPr>
              <a:t>ORIENTED-OBJECT PROGRAMMING PROJECT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50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04714" y="-289000"/>
            <a:ext cx="11168813" cy="11182791"/>
          </a:xfrm>
          <a:custGeom>
            <a:avLst/>
            <a:gdLst/>
            <a:ahLst/>
            <a:cxnLst/>
            <a:rect r="r" b="b" t="t" l="l"/>
            <a:pathLst>
              <a:path h="11182791" w="11168813">
                <a:moveTo>
                  <a:pt x="0" y="0"/>
                </a:moveTo>
                <a:lnTo>
                  <a:pt x="11168813" y="0"/>
                </a:lnTo>
                <a:lnTo>
                  <a:pt x="11168813" y="11182792"/>
                </a:lnTo>
                <a:lnTo>
                  <a:pt x="0" y="11182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64099" y="-289000"/>
            <a:ext cx="11168813" cy="11182791"/>
          </a:xfrm>
          <a:custGeom>
            <a:avLst/>
            <a:gdLst/>
            <a:ahLst/>
            <a:cxnLst/>
            <a:rect r="r" b="b" t="t" l="l"/>
            <a:pathLst>
              <a:path h="11182791" w="11168813">
                <a:moveTo>
                  <a:pt x="0" y="0"/>
                </a:moveTo>
                <a:lnTo>
                  <a:pt x="11168813" y="0"/>
                </a:lnTo>
                <a:lnTo>
                  <a:pt x="11168813" y="11182792"/>
                </a:lnTo>
                <a:lnTo>
                  <a:pt x="0" y="11182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9204407"/>
            <a:ext cx="16230600" cy="1034701"/>
          </a:xfrm>
          <a:custGeom>
            <a:avLst/>
            <a:gdLst/>
            <a:ahLst/>
            <a:cxnLst/>
            <a:rect r="r" b="b" t="t" l="l"/>
            <a:pathLst>
              <a:path h="1034701" w="16230600">
                <a:moveTo>
                  <a:pt x="0" y="0"/>
                </a:moveTo>
                <a:lnTo>
                  <a:pt x="16230600" y="0"/>
                </a:lnTo>
                <a:lnTo>
                  <a:pt x="16230600" y="1034701"/>
                </a:lnTo>
                <a:lnTo>
                  <a:pt x="0" y="10347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69648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9540" y="0"/>
                  </a:moveTo>
                  <a:lnTo>
                    <a:pt x="4265186" y="0"/>
                  </a:lnTo>
                  <a:cubicBezTo>
                    <a:pt x="4270455" y="0"/>
                    <a:pt x="4274726" y="4271"/>
                    <a:pt x="4274726" y="9540"/>
                  </a:cubicBezTo>
                  <a:lnTo>
                    <a:pt x="4274726" y="2157927"/>
                  </a:lnTo>
                  <a:cubicBezTo>
                    <a:pt x="4274726" y="2163195"/>
                    <a:pt x="4270455" y="2167467"/>
                    <a:pt x="4265186" y="2167467"/>
                  </a:cubicBezTo>
                  <a:lnTo>
                    <a:pt x="9540" y="2167467"/>
                  </a:lnTo>
                  <a:cubicBezTo>
                    <a:pt x="7010" y="2167467"/>
                    <a:pt x="4583" y="2166462"/>
                    <a:pt x="2794" y="2164673"/>
                  </a:cubicBezTo>
                  <a:cubicBezTo>
                    <a:pt x="1005" y="2162883"/>
                    <a:pt x="0" y="2160457"/>
                    <a:pt x="0" y="2157927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042F3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274726" cy="2196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50144" y="3027979"/>
            <a:ext cx="15469607" cy="1200520"/>
            <a:chOff x="0" y="0"/>
            <a:chExt cx="3515475" cy="272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515475" cy="272819"/>
            </a:xfrm>
            <a:custGeom>
              <a:avLst/>
              <a:gdLst/>
              <a:ahLst/>
              <a:cxnLst/>
              <a:rect r="r" b="b" t="t" l="l"/>
              <a:pathLst>
                <a:path h="272819" w="3515475">
                  <a:moveTo>
                    <a:pt x="0" y="0"/>
                  </a:moveTo>
                  <a:lnTo>
                    <a:pt x="3515475" y="0"/>
                  </a:lnTo>
                  <a:lnTo>
                    <a:pt x="3515475" y="272819"/>
                  </a:lnTo>
                  <a:lnTo>
                    <a:pt x="0" y="272819"/>
                  </a:lnTo>
                  <a:close/>
                </a:path>
              </a:pathLst>
            </a:custGeom>
            <a:solidFill>
              <a:srgbClr val="0D5059">
                <a:alpha val="54902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515475" cy="320444"/>
            </a:xfrm>
            <a:prstGeom prst="rect">
              <a:avLst/>
            </a:prstGeom>
          </p:spPr>
          <p:txBody>
            <a:bodyPr anchor="ctr" rtlCol="false" tIns="18399" lIns="18399" bIns="18399" rIns="18399"/>
            <a:lstStyle/>
            <a:p>
              <a:pPr algn="ctr">
                <a:lnSpc>
                  <a:spcPts val="314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50144" y="4628974"/>
            <a:ext cx="15469607" cy="1200520"/>
            <a:chOff x="0" y="0"/>
            <a:chExt cx="3515475" cy="272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515475" cy="272819"/>
            </a:xfrm>
            <a:custGeom>
              <a:avLst/>
              <a:gdLst/>
              <a:ahLst/>
              <a:cxnLst/>
              <a:rect r="r" b="b" t="t" l="l"/>
              <a:pathLst>
                <a:path h="272819" w="3515475">
                  <a:moveTo>
                    <a:pt x="0" y="0"/>
                  </a:moveTo>
                  <a:lnTo>
                    <a:pt x="3515475" y="0"/>
                  </a:lnTo>
                  <a:lnTo>
                    <a:pt x="3515475" y="272819"/>
                  </a:lnTo>
                  <a:lnTo>
                    <a:pt x="0" y="272819"/>
                  </a:lnTo>
                  <a:close/>
                </a:path>
              </a:pathLst>
            </a:custGeom>
            <a:solidFill>
              <a:srgbClr val="0D5059">
                <a:alpha val="54902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3515475" cy="320444"/>
            </a:xfrm>
            <a:prstGeom prst="rect">
              <a:avLst/>
            </a:prstGeom>
          </p:spPr>
          <p:txBody>
            <a:bodyPr anchor="ctr" rtlCol="false" tIns="18399" lIns="18399" bIns="18399" rIns="18399"/>
            <a:lstStyle/>
            <a:p>
              <a:pPr algn="ctr">
                <a:lnSpc>
                  <a:spcPts val="314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883606" y="6229970"/>
            <a:ext cx="14236145" cy="2763474"/>
            <a:chOff x="0" y="0"/>
            <a:chExt cx="3235170" cy="62800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235170" cy="628001"/>
            </a:xfrm>
            <a:custGeom>
              <a:avLst/>
              <a:gdLst/>
              <a:ahLst/>
              <a:cxnLst/>
              <a:rect r="r" b="b" t="t" l="l"/>
              <a:pathLst>
                <a:path h="628001" w="3235170">
                  <a:moveTo>
                    <a:pt x="0" y="0"/>
                  </a:moveTo>
                  <a:lnTo>
                    <a:pt x="3235170" y="0"/>
                  </a:lnTo>
                  <a:lnTo>
                    <a:pt x="3235170" y="628001"/>
                  </a:lnTo>
                  <a:lnTo>
                    <a:pt x="0" y="628001"/>
                  </a:lnTo>
                  <a:close/>
                </a:path>
              </a:pathLst>
            </a:custGeom>
            <a:solidFill>
              <a:srgbClr val="0D5059">
                <a:alpha val="54902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3235170" cy="675626"/>
            </a:xfrm>
            <a:prstGeom prst="rect">
              <a:avLst/>
            </a:prstGeom>
          </p:spPr>
          <p:txBody>
            <a:bodyPr anchor="ctr" rtlCol="false" tIns="18399" lIns="18399" bIns="18399" rIns="18399"/>
            <a:lstStyle/>
            <a:p>
              <a:pPr algn="ctr">
                <a:lnSpc>
                  <a:spcPts val="314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50144" y="3184380"/>
            <a:ext cx="3801197" cy="887718"/>
            <a:chOff x="0" y="0"/>
            <a:chExt cx="27190627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71906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27190626">
                  <a:moveTo>
                    <a:pt x="13595313" y="0"/>
                  </a:moveTo>
                  <a:cubicBezTo>
                    <a:pt x="6086829" y="0"/>
                    <a:pt x="0" y="1421496"/>
                    <a:pt x="0" y="3175000"/>
                  </a:cubicBezTo>
                  <a:cubicBezTo>
                    <a:pt x="0" y="4928504"/>
                    <a:pt x="6086829" y="6350000"/>
                    <a:pt x="13595313" y="6350000"/>
                  </a:cubicBezTo>
                  <a:cubicBezTo>
                    <a:pt x="21103799" y="6350000"/>
                    <a:pt x="27190626" y="4928504"/>
                    <a:pt x="27190626" y="3175000"/>
                  </a:cubicBezTo>
                  <a:cubicBezTo>
                    <a:pt x="27190626" y="1421496"/>
                    <a:pt x="21103799" y="0"/>
                    <a:pt x="13595313" y="0"/>
                  </a:cubicBezTo>
                  <a:close/>
                </a:path>
              </a:pathLst>
            </a:custGeom>
            <a:solidFill>
              <a:srgbClr val="042F34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713912" y="4785375"/>
            <a:ext cx="3737429" cy="887718"/>
            <a:chOff x="0" y="0"/>
            <a:chExt cx="26734484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6734483" cy="6350000"/>
            </a:xfrm>
            <a:custGeom>
              <a:avLst/>
              <a:gdLst/>
              <a:ahLst/>
              <a:cxnLst/>
              <a:rect r="r" b="b" t="t" l="l"/>
              <a:pathLst>
                <a:path h="6350000" w="26734483">
                  <a:moveTo>
                    <a:pt x="13367241" y="0"/>
                  </a:moveTo>
                  <a:cubicBezTo>
                    <a:pt x="5984718" y="0"/>
                    <a:pt x="0" y="1421496"/>
                    <a:pt x="0" y="3175000"/>
                  </a:cubicBezTo>
                  <a:cubicBezTo>
                    <a:pt x="0" y="4928504"/>
                    <a:pt x="5984718" y="6350000"/>
                    <a:pt x="13367241" y="6350000"/>
                  </a:cubicBezTo>
                  <a:cubicBezTo>
                    <a:pt x="20749766" y="6350000"/>
                    <a:pt x="26734483" y="4928504"/>
                    <a:pt x="26734483" y="3175000"/>
                  </a:cubicBezTo>
                  <a:cubicBezTo>
                    <a:pt x="26734483" y="1421496"/>
                    <a:pt x="20749766" y="0"/>
                    <a:pt x="13367241" y="0"/>
                  </a:cubicBezTo>
                  <a:close/>
                </a:path>
              </a:pathLst>
            </a:custGeom>
            <a:solidFill>
              <a:srgbClr val="042F34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3790262" y="1520461"/>
            <a:ext cx="10707476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 spc="413">
                <a:solidFill>
                  <a:srgbClr val="EBCA5E"/>
                </a:solidFill>
                <a:latin typeface="Anton"/>
              </a:rPr>
              <a:t>2.SURFACE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92466" y="3284323"/>
            <a:ext cx="4063465" cy="583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024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Quicksand Bold"/>
              </a:rPr>
              <a:t>Ground surface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01746" y="4885319"/>
            <a:ext cx="4097994" cy="583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024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Quicksand Bold"/>
              </a:rPr>
              <a:t>Ice surface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997648" y="6229544"/>
            <a:ext cx="463766" cy="468351"/>
          </a:xfrm>
          <a:custGeom>
            <a:avLst/>
            <a:gdLst/>
            <a:ahLst/>
            <a:cxnLst/>
            <a:rect r="r" b="b" t="t" l="l"/>
            <a:pathLst>
              <a:path h="468351" w="463766">
                <a:moveTo>
                  <a:pt x="0" y="0"/>
                </a:moveTo>
                <a:lnTo>
                  <a:pt x="463765" y="0"/>
                </a:lnTo>
                <a:lnTo>
                  <a:pt x="463765" y="468352"/>
                </a:lnTo>
                <a:lnTo>
                  <a:pt x="0" y="4683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506" r="0" b="-1506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5915107" y="3282869"/>
            <a:ext cx="10999190" cy="690739"/>
          </a:xfrm>
          <a:custGeom>
            <a:avLst/>
            <a:gdLst/>
            <a:ahLst/>
            <a:cxnLst/>
            <a:rect r="r" b="b" t="t" l="l"/>
            <a:pathLst>
              <a:path h="690739" w="10999190">
                <a:moveTo>
                  <a:pt x="0" y="0"/>
                </a:moveTo>
                <a:lnTo>
                  <a:pt x="10999190" y="0"/>
                </a:lnTo>
                <a:lnTo>
                  <a:pt x="10999190" y="690739"/>
                </a:lnTo>
                <a:lnTo>
                  <a:pt x="0" y="6907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100" t="-9317" r="-1678" b="-92309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5988601" y="4891832"/>
            <a:ext cx="10925696" cy="674805"/>
          </a:xfrm>
          <a:custGeom>
            <a:avLst/>
            <a:gdLst/>
            <a:ahLst/>
            <a:cxnLst/>
            <a:rect r="r" b="b" t="t" l="l"/>
            <a:pathLst>
              <a:path h="674805" w="10925696">
                <a:moveTo>
                  <a:pt x="0" y="0"/>
                </a:moveTo>
                <a:lnTo>
                  <a:pt x="10925696" y="0"/>
                </a:lnTo>
                <a:lnTo>
                  <a:pt x="10925696" y="674805"/>
                </a:lnTo>
                <a:lnTo>
                  <a:pt x="0" y="6748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8127" t="-11034" r="-19334" b="-136257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3237929" y="6496244"/>
            <a:ext cx="13881822" cy="2816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3"/>
              </a:lnSpc>
            </a:pPr>
            <a:r>
              <a:rPr lang="en-US" sz="2900">
                <a:solidFill>
                  <a:srgbClr val="FFFFFF"/>
                </a:solidFill>
                <a:latin typeface="Quicksand Bold"/>
              </a:rPr>
              <a:t>The surface moves according to the direction and speed of object’s move.</a:t>
            </a:r>
          </a:p>
          <a:p>
            <a:pPr algn="l">
              <a:lnSpc>
                <a:spcPts val="4553"/>
              </a:lnSpc>
            </a:pPr>
            <a:r>
              <a:rPr lang="en-US" sz="2900">
                <a:solidFill>
                  <a:srgbClr val="FFFFFF"/>
                </a:solidFill>
                <a:latin typeface="Quicksand Bold"/>
              </a:rPr>
              <a:t>Surface changes state according to the friction impacting on object:</a:t>
            </a:r>
          </a:p>
          <a:p>
            <a:pPr algn="l" marL="626115" indent="-313058" lvl="1">
              <a:lnSpc>
                <a:spcPts val="4553"/>
              </a:lnSpc>
              <a:buFont typeface="Arial"/>
              <a:buChar char="•"/>
            </a:pPr>
            <a:r>
              <a:rPr lang="en-US" sz="2900">
                <a:solidFill>
                  <a:srgbClr val="FFFFFF"/>
                </a:solidFill>
                <a:latin typeface="Quicksand Bold"/>
              </a:rPr>
              <a:t> Ground: friction exists</a:t>
            </a:r>
          </a:p>
          <a:p>
            <a:pPr algn="l" marL="626115" indent="-313058" lvl="1">
              <a:lnSpc>
                <a:spcPts val="4553"/>
              </a:lnSpc>
              <a:buFont typeface="Arial"/>
              <a:buChar char="•"/>
            </a:pPr>
            <a:r>
              <a:rPr lang="en-US" sz="2900">
                <a:solidFill>
                  <a:srgbClr val="FFFFFF"/>
                </a:solidFill>
                <a:latin typeface="Quicksand Bold"/>
              </a:rPr>
              <a:t> Ice: friction disappears</a:t>
            </a:r>
          </a:p>
          <a:p>
            <a:pPr algn="r" marL="0" indent="0" lvl="1">
              <a:lnSpc>
                <a:spcPts val="4553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wipe dir="d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50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18587" y="-120965"/>
            <a:ext cx="11168813" cy="11182791"/>
          </a:xfrm>
          <a:custGeom>
            <a:avLst/>
            <a:gdLst/>
            <a:ahLst/>
            <a:cxnLst/>
            <a:rect r="r" b="b" t="t" l="l"/>
            <a:pathLst>
              <a:path h="11182791" w="11168813">
                <a:moveTo>
                  <a:pt x="0" y="0"/>
                </a:moveTo>
                <a:lnTo>
                  <a:pt x="11168812" y="0"/>
                </a:lnTo>
                <a:lnTo>
                  <a:pt x="11168812" y="11182791"/>
                </a:lnTo>
                <a:lnTo>
                  <a:pt x="0" y="11182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26525" y="-120965"/>
            <a:ext cx="11168813" cy="11182791"/>
          </a:xfrm>
          <a:custGeom>
            <a:avLst/>
            <a:gdLst/>
            <a:ahLst/>
            <a:cxnLst/>
            <a:rect r="r" b="b" t="t" l="l"/>
            <a:pathLst>
              <a:path h="11182791" w="11168813">
                <a:moveTo>
                  <a:pt x="0" y="0"/>
                </a:moveTo>
                <a:lnTo>
                  <a:pt x="11168813" y="0"/>
                </a:lnTo>
                <a:lnTo>
                  <a:pt x="11168813" y="11182791"/>
                </a:lnTo>
                <a:lnTo>
                  <a:pt x="0" y="11182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750162"/>
            <a:ext cx="16386673" cy="8971596"/>
            <a:chOff x="0" y="0"/>
            <a:chExt cx="4315831" cy="23628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315832" cy="2362889"/>
            </a:xfrm>
            <a:custGeom>
              <a:avLst/>
              <a:gdLst/>
              <a:ahLst/>
              <a:cxnLst/>
              <a:rect r="r" b="b" t="t" l="l"/>
              <a:pathLst>
                <a:path h="2362889" w="4315832">
                  <a:moveTo>
                    <a:pt x="9449" y="0"/>
                  </a:moveTo>
                  <a:lnTo>
                    <a:pt x="4306382" y="0"/>
                  </a:lnTo>
                  <a:cubicBezTo>
                    <a:pt x="4311601" y="0"/>
                    <a:pt x="4315832" y="4230"/>
                    <a:pt x="4315832" y="9449"/>
                  </a:cubicBezTo>
                  <a:lnTo>
                    <a:pt x="4315832" y="2353440"/>
                  </a:lnTo>
                  <a:cubicBezTo>
                    <a:pt x="4315832" y="2358659"/>
                    <a:pt x="4311601" y="2362889"/>
                    <a:pt x="4306382" y="2362889"/>
                  </a:cubicBezTo>
                  <a:lnTo>
                    <a:pt x="9449" y="2362889"/>
                  </a:lnTo>
                  <a:cubicBezTo>
                    <a:pt x="4230" y="2362889"/>
                    <a:pt x="0" y="2358659"/>
                    <a:pt x="0" y="2353440"/>
                  </a:cubicBezTo>
                  <a:lnTo>
                    <a:pt x="0" y="9449"/>
                  </a:lnTo>
                  <a:cubicBezTo>
                    <a:pt x="0" y="4230"/>
                    <a:pt x="4230" y="0"/>
                    <a:pt x="9449" y="0"/>
                  </a:cubicBezTo>
                  <a:close/>
                </a:path>
              </a:pathLst>
            </a:custGeom>
            <a:solidFill>
              <a:srgbClr val="042F3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4315831" cy="2391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32466" y="8488939"/>
            <a:ext cx="1592468" cy="1538723"/>
          </a:xfrm>
          <a:custGeom>
            <a:avLst/>
            <a:gdLst/>
            <a:ahLst/>
            <a:cxnLst/>
            <a:rect r="r" b="b" t="t" l="l"/>
            <a:pathLst>
              <a:path h="1538723" w="1592468">
                <a:moveTo>
                  <a:pt x="0" y="0"/>
                </a:moveTo>
                <a:lnTo>
                  <a:pt x="1592468" y="0"/>
                </a:lnTo>
                <a:lnTo>
                  <a:pt x="1592468" y="1538722"/>
                </a:lnTo>
                <a:lnTo>
                  <a:pt x="0" y="15387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60804" y="3519"/>
            <a:ext cx="11122465" cy="129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92"/>
              </a:lnSpc>
            </a:pPr>
            <a:r>
              <a:rPr lang="en-US" sz="7209">
                <a:solidFill>
                  <a:srgbClr val="EBCA5E"/>
                </a:solidFill>
                <a:latin typeface="Poppins Ultra-Bold"/>
              </a:rPr>
              <a:t>3.FORCES CONTROLLER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668969" y="1821314"/>
            <a:ext cx="12950063" cy="7298233"/>
            <a:chOff x="0" y="0"/>
            <a:chExt cx="17266750" cy="973097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266750" cy="9730977"/>
            </a:xfrm>
            <a:custGeom>
              <a:avLst/>
              <a:gdLst/>
              <a:ahLst/>
              <a:cxnLst/>
              <a:rect r="r" b="b" t="t" l="l"/>
              <a:pathLst>
                <a:path h="9730977" w="17266750">
                  <a:moveTo>
                    <a:pt x="0" y="0"/>
                  </a:moveTo>
                  <a:lnTo>
                    <a:pt x="17266750" y="0"/>
                  </a:lnTo>
                  <a:lnTo>
                    <a:pt x="17266750" y="9730977"/>
                  </a:lnTo>
                  <a:lnTo>
                    <a:pt x="0" y="9730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0000"/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6374589" y="6632149"/>
              <a:ext cx="5027197" cy="2911929"/>
            </a:xfrm>
            <a:custGeom>
              <a:avLst/>
              <a:gdLst/>
              <a:ahLst/>
              <a:cxnLst/>
              <a:rect r="r" b="b" t="t" l="l"/>
              <a:pathLst>
                <a:path h="2911929" w="5027197">
                  <a:moveTo>
                    <a:pt x="0" y="0"/>
                  </a:moveTo>
                  <a:lnTo>
                    <a:pt x="5027198" y="0"/>
                  </a:lnTo>
                  <a:lnTo>
                    <a:pt x="5027198" y="2911928"/>
                  </a:lnTo>
                  <a:lnTo>
                    <a:pt x="0" y="2911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27998" t="-229906" r="-118708" b="-7422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1953518" y="6632149"/>
              <a:ext cx="5007429" cy="2911929"/>
            </a:xfrm>
            <a:custGeom>
              <a:avLst/>
              <a:gdLst/>
              <a:ahLst/>
              <a:cxnLst/>
              <a:rect r="r" b="b" t="t" l="l"/>
              <a:pathLst>
                <a:path h="2911929" w="5007429">
                  <a:moveTo>
                    <a:pt x="0" y="0"/>
                  </a:moveTo>
                  <a:lnTo>
                    <a:pt x="5007428" y="0"/>
                  </a:lnTo>
                  <a:lnTo>
                    <a:pt x="5007428" y="2911928"/>
                  </a:lnTo>
                  <a:lnTo>
                    <a:pt x="0" y="2911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38715" t="-227757" r="-6106" b="-6418"/>
              </a:stretch>
            </a:blipFill>
          </p:spPr>
        </p:sp>
      </p:grpSp>
    </p:spTree>
  </p:cSld>
  <p:clrMapOvr>
    <a:masterClrMapping/>
  </p:clrMapOvr>
  <p:transition spd="med">
    <p:cover dir="ru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50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04714" y="-289000"/>
            <a:ext cx="11168813" cy="11182791"/>
          </a:xfrm>
          <a:custGeom>
            <a:avLst/>
            <a:gdLst/>
            <a:ahLst/>
            <a:cxnLst/>
            <a:rect r="r" b="b" t="t" l="l"/>
            <a:pathLst>
              <a:path h="11182791" w="11168813">
                <a:moveTo>
                  <a:pt x="0" y="0"/>
                </a:moveTo>
                <a:lnTo>
                  <a:pt x="11168813" y="0"/>
                </a:lnTo>
                <a:lnTo>
                  <a:pt x="11168813" y="11182792"/>
                </a:lnTo>
                <a:lnTo>
                  <a:pt x="0" y="11182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64099" y="-289000"/>
            <a:ext cx="11168813" cy="11182791"/>
          </a:xfrm>
          <a:custGeom>
            <a:avLst/>
            <a:gdLst/>
            <a:ahLst/>
            <a:cxnLst/>
            <a:rect r="r" b="b" t="t" l="l"/>
            <a:pathLst>
              <a:path h="11182791" w="11168813">
                <a:moveTo>
                  <a:pt x="0" y="0"/>
                </a:moveTo>
                <a:lnTo>
                  <a:pt x="11168813" y="0"/>
                </a:lnTo>
                <a:lnTo>
                  <a:pt x="11168813" y="11182792"/>
                </a:lnTo>
                <a:lnTo>
                  <a:pt x="0" y="11182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762863"/>
            <a:ext cx="7914719" cy="504563"/>
          </a:xfrm>
          <a:custGeom>
            <a:avLst/>
            <a:gdLst/>
            <a:ahLst/>
            <a:cxnLst/>
            <a:rect r="r" b="b" t="t" l="l"/>
            <a:pathLst>
              <a:path h="504563" w="7914719">
                <a:moveTo>
                  <a:pt x="0" y="0"/>
                </a:moveTo>
                <a:lnTo>
                  <a:pt x="7914719" y="0"/>
                </a:lnTo>
                <a:lnTo>
                  <a:pt x="7914719" y="504564"/>
                </a:lnTo>
                <a:lnTo>
                  <a:pt x="0" y="5045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344581" y="683331"/>
            <a:ext cx="7914719" cy="9079533"/>
            <a:chOff x="0" y="0"/>
            <a:chExt cx="2084535" cy="23913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84535" cy="2391317"/>
            </a:xfrm>
            <a:custGeom>
              <a:avLst/>
              <a:gdLst/>
              <a:ahLst/>
              <a:cxnLst/>
              <a:rect r="r" b="b" t="t" l="l"/>
              <a:pathLst>
                <a:path h="2391317" w="2084535">
                  <a:moveTo>
                    <a:pt x="19563" y="0"/>
                  </a:moveTo>
                  <a:lnTo>
                    <a:pt x="2064972" y="0"/>
                  </a:lnTo>
                  <a:cubicBezTo>
                    <a:pt x="2070160" y="0"/>
                    <a:pt x="2075136" y="2061"/>
                    <a:pt x="2078805" y="5730"/>
                  </a:cubicBezTo>
                  <a:cubicBezTo>
                    <a:pt x="2082474" y="9399"/>
                    <a:pt x="2084535" y="14375"/>
                    <a:pt x="2084535" y="19563"/>
                  </a:cubicBezTo>
                  <a:lnTo>
                    <a:pt x="2084535" y="2371754"/>
                  </a:lnTo>
                  <a:cubicBezTo>
                    <a:pt x="2084535" y="2382558"/>
                    <a:pt x="2075776" y="2391317"/>
                    <a:pt x="2064972" y="2391317"/>
                  </a:cubicBezTo>
                  <a:lnTo>
                    <a:pt x="19563" y="2391317"/>
                  </a:lnTo>
                  <a:cubicBezTo>
                    <a:pt x="14375" y="2391317"/>
                    <a:pt x="9399" y="2389256"/>
                    <a:pt x="5730" y="2385587"/>
                  </a:cubicBezTo>
                  <a:cubicBezTo>
                    <a:pt x="2061" y="2381918"/>
                    <a:pt x="0" y="2376942"/>
                    <a:pt x="0" y="2371754"/>
                  </a:cubicBezTo>
                  <a:lnTo>
                    <a:pt x="0" y="19563"/>
                  </a:lnTo>
                  <a:cubicBezTo>
                    <a:pt x="0" y="14375"/>
                    <a:pt x="2061" y="9399"/>
                    <a:pt x="5730" y="5730"/>
                  </a:cubicBezTo>
                  <a:cubicBezTo>
                    <a:pt x="9399" y="2061"/>
                    <a:pt x="14375" y="0"/>
                    <a:pt x="19563" y="0"/>
                  </a:cubicBezTo>
                  <a:close/>
                </a:path>
              </a:pathLst>
            </a:custGeom>
            <a:solidFill>
              <a:srgbClr val="042F3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2084535" cy="2419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683331"/>
            <a:ext cx="7914719" cy="9079533"/>
            <a:chOff x="0" y="0"/>
            <a:chExt cx="2084535" cy="239131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84535" cy="2391317"/>
            </a:xfrm>
            <a:custGeom>
              <a:avLst/>
              <a:gdLst/>
              <a:ahLst/>
              <a:cxnLst/>
              <a:rect r="r" b="b" t="t" l="l"/>
              <a:pathLst>
                <a:path h="2391317" w="2084535">
                  <a:moveTo>
                    <a:pt x="19563" y="0"/>
                  </a:moveTo>
                  <a:lnTo>
                    <a:pt x="2064972" y="0"/>
                  </a:lnTo>
                  <a:cubicBezTo>
                    <a:pt x="2070160" y="0"/>
                    <a:pt x="2075136" y="2061"/>
                    <a:pt x="2078805" y="5730"/>
                  </a:cubicBezTo>
                  <a:cubicBezTo>
                    <a:pt x="2082474" y="9399"/>
                    <a:pt x="2084535" y="14375"/>
                    <a:pt x="2084535" y="19563"/>
                  </a:cubicBezTo>
                  <a:lnTo>
                    <a:pt x="2084535" y="2371754"/>
                  </a:lnTo>
                  <a:cubicBezTo>
                    <a:pt x="2084535" y="2382558"/>
                    <a:pt x="2075776" y="2391317"/>
                    <a:pt x="2064972" y="2391317"/>
                  </a:cubicBezTo>
                  <a:lnTo>
                    <a:pt x="19563" y="2391317"/>
                  </a:lnTo>
                  <a:cubicBezTo>
                    <a:pt x="14375" y="2391317"/>
                    <a:pt x="9399" y="2389256"/>
                    <a:pt x="5730" y="2385587"/>
                  </a:cubicBezTo>
                  <a:cubicBezTo>
                    <a:pt x="2061" y="2381918"/>
                    <a:pt x="0" y="2376942"/>
                    <a:pt x="0" y="2371754"/>
                  </a:cubicBezTo>
                  <a:lnTo>
                    <a:pt x="0" y="19563"/>
                  </a:lnTo>
                  <a:cubicBezTo>
                    <a:pt x="0" y="14375"/>
                    <a:pt x="2061" y="9399"/>
                    <a:pt x="5730" y="5730"/>
                  </a:cubicBezTo>
                  <a:cubicBezTo>
                    <a:pt x="9399" y="2061"/>
                    <a:pt x="14375" y="0"/>
                    <a:pt x="19563" y="0"/>
                  </a:cubicBezTo>
                  <a:close/>
                </a:path>
              </a:pathLst>
            </a:custGeom>
            <a:solidFill>
              <a:srgbClr val="042F3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2084535" cy="2419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9258300"/>
            <a:ext cx="7914719" cy="504563"/>
          </a:xfrm>
          <a:custGeom>
            <a:avLst/>
            <a:gdLst/>
            <a:ahLst/>
            <a:cxnLst/>
            <a:rect r="r" b="b" t="t" l="l"/>
            <a:pathLst>
              <a:path h="504563" w="7914719">
                <a:moveTo>
                  <a:pt x="0" y="0"/>
                </a:moveTo>
                <a:lnTo>
                  <a:pt x="7914719" y="0"/>
                </a:lnTo>
                <a:lnTo>
                  <a:pt x="7914719" y="504563"/>
                </a:lnTo>
                <a:lnTo>
                  <a:pt x="0" y="504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666977" y="1339346"/>
            <a:ext cx="7269926" cy="235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 spc="413">
                <a:solidFill>
                  <a:srgbClr val="EBCA5E"/>
                </a:solidFill>
                <a:latin typeface="Anton"/>
              </a:rPr>
              <a:t>3.FORCES CONTROLLER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66977" y="4237413"/>
            <a:ext cx="7269926" cy="503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5" indent="-323852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Quicksand Bold"/>
              </a:rPr>
              <a:t>The user can control the applied force and friction coefficients of the surface </a:t>
            </a:r>
          </a:p>
          <a:p>
            <a:pPr algn="ctr">
              <a:lnSpc>
                <a:spcPts val="3600"/>
              </a:lnSpc>
            </a:pPr>
          </a:p>
          <a:p>
            <a:pPr algn="l" marL="647705" indent="-323852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Quicksand Bold"/>
              </a:rPr>
              <a:t>There are two friction coefficients: static friction coefficient and kinetic friction coefficient. For each coefficient, the user can control its value through a sliding bar and a text box</a:t>
            </a:r>
          </a:p>
          <a:p>
            <a:pPr algn="l">
              <a:lnSpc>
                <a:spcPts val="3600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3091730" y="4246938"/>
            <a:ext cx="463766" cy="468351"/>
          </a:xfrm>
          <a:custGeom>
            <a:avLst/>
            <a:gdLst/>
            <a:ahLst/>
            <a:cxnLst/>
            <a:rect r="r" b="b" t="t" l="l"/>
            <a:pathLst>
              <a:path h="468351" w="463766">
                <a:moveTo>
                  <a:pt x="0" y="0"/>
                </a:moveTo>
                <a:lnTo>
                  <a:pt x="463766" y="0"/>
                </a:lnTo>
                <a:lnTo>
                  <a:pt x="463766" y="468351"/>
                </a:lnTo>
                <a:lnTo>
                  <a:pt x="0" y="4683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506" r="0" b="-1506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5547283" y="2578437"/>
            <a:ext cx="463766" cy="468351"/>
          </a:xfrm>
          <a:custGeom>
            <a:avLst/>
            <a:gdLst/>
            <a:ahLst/>
            <a:cxnLst/>
            <a:rect r="r" b="b" t="t" l="l"/>
            <a:pathLst>
              <a:path h="468351" w="463766">
                <a:moveTo>
                  <a:pt x="463765" y="0"/>
                </a:moveTo>
                <a:lnTo>
                  <a:pt x="0" y="0"/>
                </a:lnTo>
                <a:lnTo>
                  <a:pt x="0" y="468351"/>
                </a:lnTo>
                <a:lnTo>
                  <a:pt x="463765" y="468351"/>
                </a:lnTo>
                <a:lnTo>
                  <a:pt x="463765" y="0"/>
                </a:lnTo>
                <a:close/>
              </a:path>
            </a:pathLst>
          </a:custGeom>
          <a:blipFill>
            <a:blip r:embed="rId5"/>
            <a:stretch>
              <a:fillRect l="0" t="-1506" r="0" b="-1506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79697" y="5468700"/>
            <a:ext cx="6714459" cy="3789600"/>
          </a:xfrm>
          <a:custGeom>
            <a:avLst/>
            <a:gdLst/>
            <a:ahLst/>
            <a:cxnLst/>
            <a:rect r="r" b="b" t="t" l="l"/>
            <a:pathLst>
              <a:path h="3789600" w="6714459">
                <a:moveTo>
                  <a:pt x="0" y="0"/>
                </a:moveTo>
                <a:lnTo>
                  <a:pt x="6714459" y="0"/>
                </a:lnTo>
                <a:lnTo>
                  <a:pt x="6714459" y="3789600"/>
                </a:lnTo>
                <a:lnTo>
                  <a:pt x="0" y="378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77" t="-1749" r="-1091" b="-3789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79697" y="1177421"/>
            <a:ext cx="6612725" cy="3738733"/>
          </a:xfrm>
          <a:custGeom>
            <a:avLst/>
            <a:gdLst/>
            <a:ahLst/>
            <a:cxnLst/>
            <a:rect r="r" b="b" t="t" l="l"/>
            <a:pathLst>
              <a:path h="3738733" w="6612725">
                <a:moveTo>
                  <a:pt x="0" y="0"/>
                </a:moveTo>
                <a:lnTo>
                  <a:pt x="6612725" y="0"/>
                </a:lnTo>
                <a:lnTo>
                  <a:pt x="6612725" y="3738734"/>
                </a:lnTo>
                <a:lnTo>
                  <a:pt x="0" y="37387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681" t="-3741" r="-2262" b="-291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28700" y="9782437"/>
            <a:ext cx="7914719" cy="504563"/>
          </a:xfrm>
          <a:custGeom>
            <a:avLst/>
            <a:gdLst/>
            <a:ahLst/>
            <a:cxnLst/>
            <a:rect r="r" b="b" t="t" l="l"/>
            <a:pathLst>
              <a:path h="504563" w="7914719">
                <a:moveTo>
                  <a:pt x="0" y="0"/>
                </a:moveTo>
                <a:lnTo>
                  <a:pt x="7914719" y="0"/>
                </a:lnTo>
                <a:lnTo>
                  <a:pt x="7914719" y="504563"/>
                </a:lnTo>
                <a:lnTo>
                  <a:pt x="0" y="504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wipe dir="d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50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18587" y="-120965"/>
            <a:ext cx="11168813" cy="11182791"/>
          </a:xfrm>
          <a:custGeom>
            <a:avLst/>
            <a:gdLst/>
            <a:ahLst/>
            <a:cxnLst/>
            <a:rect r="r" b="b" t="t" l="l"/>
            <a:pathLst>
              <a:path h="11182791" w="11168813">
                <a:moveTo>
                  <a:pt x="0" y="0"/>
                </a:moveTo>
                <a:lnTo>
                  <a:pt x="11168812" y="0"/>
                </a:lnTo>
                <a:lnTo>
                  <a:pt x="11168812" y="11182791"/>
                </a:lnTo>
                <a:lnTo>
                  <a:pt x="0" y="11182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26525" y="-120965"/>
            <a:ext cx="11168813" cy="11182791"/>
          </a:xfrm>
          <a:custGeom>
            <a:avLst/>
            <a:gdLst/>
            <a:ahLst/>
            <a:cxnLst/>
            <a:rect r="r" b="b" t="t" l="l"/>
            <a:pathLst>
              <a:path h="11182791" w="11168813">
                <a:moveTo>
                  <a:pt x="0" y="0"/>
                </a:moveTo>
                <a:lnTo>
                  <a:pt x="11168813" y="0"/>
                </a:lnTo>
                <a:lnTo>
                  <a:pt x="11168813" y="11182791"/>
                </a:lnTo>
                <a:lnTo>
                  <a:pt x="0" y="11182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750162"/>
            <a:ext cx="16386673" cy="8971596"/>
            <a:chOff x="0" y="0"/>
            <a:chExt cx="4315831" cy="23628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315832" cy="2362889"/>
            </a:xfrm>
            <a:custGeom>
              <a:avLst/>
              <a:gdLst/>
              <a:ahLst/>
              <a:cxnLst/>
              <a:rect r="r" b="b" t="t" l="l"/>
              <a:pathLst>
                <a:path h="2362889" w="4315832">
                  <a:moveTo>
                    <a:pt x="9449" y="0"/>
                  </a:moveTo>
                  <a:lnTo>
                    <a:pt x="4306382" y="0"/>
                  </a:lnTo>
                  <a:cubicBezTo>
                    <a:pt x="4311601" y="0"/>
                    <a:pt x="4315832" y="4230"/>
                    <a:pt x="4315832" y="9449"/>
                  </a:cubicBezTo>
                  <a:lnTo>
                    <a:pt x="4315832" y="2353440"/>
                  </a:lnTo>
                  <a:cubicBezTo>
                    <a:pt x="4315832" y="2358659"/>
                    <a:pt x="4311601" y="2362889"/>
                    <a:pt x="4306382" y="2362889"/>
                  </a:cubicBezTo>
                  <a:lnTo>
                    <a:pt x="9449" y="2362889"/>
                  </a:lnTo>
                  <a:cubicBezTo>
                    <a:pt x="4230" y="2362889"/>
                    <a:pt x="0" y="2358659"/>
                    <a:pt x="0" y="2353440"/>
                  </a:cubicBezTo>
                  <a:lnTo>
                    <a:pt x="0" y="9449"/>
                  </a:lnTo>
                  <a:cubicBezTo>
                    <a:pt x="0" y="4230"/>
                    <a:pt x="4230" y="0"/>
                    <a:pt x="9449" y="0"/>
                  </a:cubicBezTo>
                  <a:close/>
                </a:path>
              </a:pathLst>
            </a:custGeom>
            <a:solidFill>
              <a:srgbClr val="042F3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4315831" cy="2391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32466" y="8488939"/>
            <a:ext cx="1592468" cy="1538723"/>
          </a:xfrm>
          <a:custGeom>
            <a:avLst/>
            <a:gdLst/>
            <a:ahLst/>
            <a:cxnLst/>
            <a:rect r="r" b="b" t="t" l="l"/>
            <a:pathLst>
              <a:path h="1538723" w="1592468">
                <a:moveTo>
                  <a:pt x="0" y="0"/>
                </a:moveTo>
                <a:lnTo>
                  <a:pt x="1592468" y="0"/>
                </a:lnTo>
                <a:lnTo>
                  <a:pt x="1592468" y="1538722"/>
                </a:lnTo>
                <a:lnTo>
                  <a:pt x="0" y="15387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746250" y="3519"/>
            <a:ext cx="8951572" cy="129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92"/>
              </a:lnSpc>
            </a:pPr>
            <a:r>
              <a:rPr lang="en-US" sz="7209">
                <a:solidFill>
                  <a:srgbClr val="EBCA5E"/>
                </a:solidFill>
                <a:latin typeface="Poppins Ultra-Bold"/>
              </a:rPr>
              <a:t>4.CONTROL PANEL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877057" y="1595079"/>
            <a:ext cx="12920836" cy="7281761"/>
          </a:xfrm>
          <a:custGeom>
            <a:avLst/>
            <a:gdLst/>
            <a:ahLst/>
            <a:cxnLst/>
            <a:rect r="r" b="b" t="t" l="l"/>
            <a:pathLst>
              <a:path h="7281761" w="12920836">
                <a:moveTo>
                  <a:pt x="0" y="0"/>
                </a:moveTo>
                <a:lnTo>
                  <a:pt x="12920836" y="0"/>
                </a:lnTo>
                <a:lnTo>
                  <a:pt x="12920836" y="7281761"/>
                </a:lnTo>
                <a:lnTo>
                  <a:pt x="0" y="7281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881269" y="3874433"/>
            <a:ext cx="3633107" cy="428625"/>
          </a:xfrm>
          <a:custGeom>
            <a:avLst/>
            <a:gdLst/>
            <a:ahLst/>
            <a:cxnLst/>
            <a:rect r="r" b="b" t="t" l="l"/>
            <a:pathLst>
              <a:path h="428625" w="3633107">
                <a:moveTo>
                  <a:pt x="0" y="0"/>
                </a:moveTo>
                <a:lnTo>
                  <a:pt x="3633107" y="0"/>
                </a:lnTo>
                <a:lnTo>
                  <a:pt x="3633107" y="428625"/>
                </a:lnTo>
                <a:lnTo>
                  <a:pt x="0" y="4286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48303" t="-518257" r="-7337" b="-1080607"/>
            </a:stretch>
          </a:blipFill>
        </p:spPr>
      </p:sp>
    </p:spTree>
  </p:cSld>
  <p:clrMapOvr>
    <a:masterClrMapping/>
  </p:clrMapOvr>
  <p:transition spd="med">
    <p:cover dir="ru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50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04714" y="-289000"/>
            <a:ext cx="11168813" cy="11182791"/>
          </a:xfrm>
          <a:custGeom>
            <a:avLst/>
            <a:gdLst/>
            <a:ahLst/>
            <a:cxnLst/>
            <a:rect r="r" b="b" t="t" l="l"/>
            <a:pathLst>
              <a:path h="11182791" w="11168813">
                <a:moveTo>
                  <a:pt x="0" y="0"/>
                </a:moveTo>
                <a:lnTo>
                  <a:pt x="11168813" y="0"/>
                </a:lnTo>
                <a:lnTo>
                  <a:pt x="11168813" y="11182792"/>
                </a:lnTo>
                <a:lnTo>
                  <a:pt x="0" y="11182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64099" y="-289000"/>
            <a:ext cx="11168813" cy="11182791"/>
          </a:xfrm>
          <a:custGeom>
            <a:avLst/>
            <a:gdLst/>
            <a:ahLst/>
            <a:cxnLst/>
            <a:rect r="r" b="b" t="t" l="l"/>
            <a:pathLst>
              <a:path h="11182791" w="11168813">
                <a:moveTo>
                  <a:pt x="0" y="0"/>
                </a:moveTo>
                <a:lnTo>
                  <a:pt x="11168813" y="0"/>
                </a:lnTo>
                <a:lnTo>
                  <a:pt x="11168813" y="11182792"/>
                </a:lnTo>
                <a:lnTo>
                  <a:pt x="0" y="11182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9204407"/>
            <a:ext cx="16230600" cy="1034701"/>
          </a:xfrm>
          <a:custGeom>
            <a:avLst/>
            <a:gdLst/>
            <a:ahLst/>
            <a:cxnLst/>
            <a:rect r="r" b="b" t="t" l="l"/>
            <a:pathLst>
              <a:path h="1034701" w="16230600">
                <a:moveTo>
                  <a:pt x="0" y="0"/>
                </a:moveTo>
                <a:lnTo>
                  <a:pt x="16230600" y="0"/>
                </a:lnTo>
                <a:lnTo>
                  <a:pt x="16230600" y="1034701"/>
                </a:lnTo>
                <a:lnTo>
                  <a:pt x="0" y="10347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9540" y="0"/>
                  </a:moveTo>
                  <a:lnTo>
                    <a:pt x="4265186" y="0"/>
                  </a:lnTo>
                  <a:cubicBezTo>
                    <a:pt x="4270455" y="0"/>
                    <a:pt x="4274726" y="4271"/>
                    <a:pt x="4274726" y="9540"/>
                  </a:cubicBezTo>
                  <a:lnTo>
                    <a:pt x="4274726" y="2157927"/>
                  </a:lnTo>
                  <a:cubicBezTo>
                    <a:pt x="4274726" y="2163195"/>
                    <a:pt x="4270455" y="2167467"/>
                    <a:pt x="4265186" y="2167467"/>
                  </a:cubicBezTo>
                  <a:lnTo>
                    <a:pt x="9540" y="2167467"/>
                  </a:lnTo>
                  <a:cubicBezTo>
                    <a:pt x="7010" y="2167467"/>
                    <a:pt x="4583" y="2166462"/>
                    <a:pt x="2794" y="2164673"/>
                  </a:cubicBezTo>
                  <a:cubicBezTo>
                    <a:pt x="1005" y="2162883"/>
                    <a:pt x="0" y="2160457"/>
                    <a:pt x="0" y="2157927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042F3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274726" cy="2196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1198223">
            <a:off x="16362769" y="7788164"/>
            <a:ext cx="1279702" cy="1943399"/>
          </a:xfrm>
          <a:custGeom>
            <a:avLst/>
            <a:gdLst/>
            <a:ahLst/>
            <a:cxnLst/>
            <a:rect r="r" b="b" t="t" l="l"/>
            <a:pathLst>
              <a:path h="1943399" w="1279702">
                <a:moveTo>
                  <a:pt x="0" y="0"/>
                </a:moveTo>
                <a:lnTo>
                  <a:pt x="1279702" y="0"/>
                </a:lnTo>
                <a:lnTo>
                  <a:pt x="1279702" y="1943399"/>
                </a:lnTo>
                <a:lnTo>
                  <a:pt x="0" y="19433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703983" y="9423314"/>
            <a:ext cx="463766" cy="468351"/>
          </a:xfrm>
          <a:custGeom>
            <a:avLst/>
            <a:gdLst/>
            <a:ahLst/>
            <a:cxnLst/>
            <a:rect r="r" b="b" t="t" l="l"/>
            <a:pathLst>
              <a:path h="468351" w="463766">
                <a:moveTo>
                  <a:pt x="0" y="0"/>
                </a:moveTo>
                <a:lnTo>
                  <a:pt x="463765" y="0"/>
                </a:lnTo>
                <a:lnTo>
                  <a:pt x="463765" y="468352"/>
                </a:lnTo>
                <a:lnTo>
                  <a:pt x="0" y="4683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506" r="0" b="-1506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5605609" y="8291513"/>
            <a:ext cx="463766" cy="468351"/>
          </a:xfrm>
          <a:custGeom>
            <a:avLst/>
            <a:gdLst/>
            <a:ahLst/>
            <a:cxnLst/>
            <a:rect r="r" b="b" t="t" l="l"/>
            <a:pathLst>
              <a:path h="468351" w="463766">
                <a:moveTo>
                  <a:pt x="463766" y="0"/>
                </a:moveTo>
                <a:lnTo>
                  <a:pt x="0" y="0"/>
                </a:lnTo>
                <a:lnTo>
                  <a:pt x="0" y="468351"/>
                </a:lnTo>
                <a:lnTo>
                  <a:pt x="463766" y="468351"/>
                </a:lnTo>
                <a:lnTo>
                  <a:pt x="463766" y="0"/>
                </a:lnTo>
                <a:close/>
              </a:path>
            </a:pathLst>
          </a:custGeom>
          <a:blipFill>
            <a:blip r:embed="rId6"/>
            <a:stretch>
              <a:fillRect l="0" t="-1506" r="0" b="-1506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361249" y="5762302"/>
            <a:ext cx="13172680" cy="1092446"/>
          </a:xfrm>
          <a:custGeom>
            <a:avLst/>
            <a:gdLst/>
            <a:ahLst/>
            <a:cxnLst/>
            <a:rect r="r" b="b" t="t" l="l"/>
            <a:pathLst>
              <a:path h="1092446" w="13172680">
                <a:moveTo>
                  <a:pt x="0" y="0"/>
                </a:moveTo>
                <a:lnTo>
                  <a:pt x="13172681" y="0"/>
                </a:lnTo>
                <a:lnTo>
                  <a:pt x="13172681" y="1092446"/>
                </a:lnTo>
                <a:lnTo>
                  <a:pt x="0" y="10924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624586">
            <a:off x="9882220" y="7069388"/>
            <a:ext cx="1908682" cy="539203"/>
          </a:xfrm>
          <a:custGeom>
            <a:avLst/>
            <a:gdLst/>
            <a:ahLst/>
            <a:cxnLst/>
            <a:rect r="r" b="b" t="t" l="l"/>
            <a:pathLst>
              <a:path h="539203" w="1908682">
                <a:moveTo>
                  <a:pt x="0" y="0"/>
                </a:moveTo>
                <a:lnTo>
                  <a:pt x="1908682" y="0"/>
                </a:lnTo>
                <a:lnTo>
                  <a:pt x="1908682" y="539203"/>
                </a:lnTo>
                <a:lnTo>
                  <a:pt x="0" y="5392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-2445334">
            <a:off x="5766440" y="7189664"/>
            <a:ext cx="1908682" cy="539203"/>
          </a:xfrm>
          <a:custGeom>
            <a:avLst/>
            <a:gdLst/>
            <a:ahLst/>
            <a:cxnLst/>
            <a:rect r="r" b="b" t="t" l="l"/>
            <a:pathLst>
              <a:path h="539203" w="1908682">
                <a:moveTo>
                  <a:pt x="1908682" y="0"/>
                </a:moveTo>
                <a:lnTo>
                  <a:pt x="0" y="0"/>
                </a:lnTo>
                <a:lnTo>
                  <a:pt x="0" y="539203"/>
                </a:lnTo>
                <a:lnTo>
                  <a:pt x="1908682" y="539203"/>
                </a:lnTo>
                <a:lnTo>
                  <a:pt x="1908682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4333141">
            <a:off x="13325047" y="4529657"/>
            <a:ext cx="2358831" cy="666370"/>
          </a:xfrm>
          <a:custGeom>
            <a:avLst/>
            <a:gdLst/>
            <a:ahLst/>
            <a:cxnLst/>
            <a:rect r="r" b="b" t="t" l="l"/>
            <a:pathLst>
              <a:path h="666370" w="2358831">
                <a:moveTo>
                  <a:pt x="0" y="0"/>
                </a:moveTo>
                <a:lnTo>
                  <a:pt x="2358830" y="0"/>
                </a:lnTo>
                <a:lnTo>
                  <a:pt x="2358830" y="666370"/>
                </a:lnTo>
                <a:lnTo>
                  <a:pt x="0" y="6663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5989158">
            <a:off x="1835315" y="4804333"/>
            <a:ext cx="1908682" cy="539203"/>
          </a:xfrm>
          <a:custGeom>
            <a:avLst/>
            <a:gdLst/>
            <a:ahLst/>
            <a:cxnLst/>
            <a:rect r="r" b="b" t="t" l="l"/>
            <a:pathLst>
              <a:path h="539203" w="1908682">
                <a:moveTo>
                  <a:pt x="1908682" y="0"/>
                </a:moveTo>
                <a:lnTo>
                  <a:pt x="0" y="0"/>
                </a:lnTo>
                <a:lnTo>
                  <a:pt x="0" y="539203"/>
                </a:lnTo>
                <a:lnTo>
                  <a:pt x="1908682" y="539203"/>
                </a:lnTo>
                <a:lnTo>
                  <a:pt x="1908682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30106" y="1520461"/>
            <a:ext cx="14827788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 spc="413">
                <a:solidFill>
                  <a:srgbClr val="EBCA5E"/>
                </a:solidFill>
                <a:latin typeface="Anton"/>
              </a:rPr>
              <a:t>4.CONTROL PANEL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218062" y="3952908"/>
            <a:ext cx="6280551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"/>
              </a:rPr>
              <a:t>Remain the state when click the button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777389" y="7392591"/>
            <a:ext cx="4099270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"/>
              </a:rPr>
              <a:t>Air resistance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042958" y="3121058"/>
            <a:ext cx="11260828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"/>
              </a:rPr>
              <a:t>Applying AI model to adjust the applied force not by the manual way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84213" y="7683423"/>
            <a:ext cx="4099270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"/>
              </a:rPr>
              <a:t>Reset all the parameters</a:t>
            </a:r>
          </a:p>
        </p:txBody>
      </p:sp>
    </p:spTree>
  </p:cSld>
  <p:clrMapOvr>
    <a:masterClrMapping/>
  </p:clrMapOvr>
  <p:transition spd="fast">
    <p:wipe dir="d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50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18587" y="-120965"/>
            <a:ext cx="11168813" cy="11182791"/>
          </a:xfrm>
          <a:custGeom>
            <a:avLst/>
            <a:gdLst/>
            <a:ahLst/>
            <a:cxnLst/>
            <a:rect r="r" b="b" t="t" l="l"/>
            <a:pathLst>
              <a:path h="11182791" w="11168813">
                <a:moveTo>
                  <a:pt x="0" y="0"/>
                </a:moveTo>
                <a:lnTo>
                  <a:pt x="11168812" y="0"/>
                </a:lnTo>
                <a:lnTo>
                  <a:pt x="11168812" y="11182791"/>
                </a:lnTo>
                <a:lnTo>
                  <a:pt x="0" y="11182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26525" y="-120965"/>
            <a:ext cx="11168813" cy="11182791"/>
          </a:xfrm>
          <a:custGeom>
            <a:avLst/>
            <a:gdLst/>
            <a:ahLst/>
            <a:cxnLst/>
            <a:rect r="r" b="b" t="t" l="l"/>
            <a:pathLst>
              <a:path h="11182791" w="11168813">
                <a:moveTo>
                  <a:pt x="0" y="0"/>
                </a:moveTo>
                <a:lnTo>
                  <a:pt x="11168813" y="0"/>
                </a:lnTo>
                <a:lnTo>
                  <a:pt x="11168813" y="11182791"/>
                </a:lnTo>
                <a:lnTo>
                  <a:pt x="0" y="11182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750162"/>
            <a:ext cx="16386673" cy="8971596"/>
            <a:chOff x="0" y="0"/>
            <a:chExt cx="4315831" cy="23628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315832" cy="2362889"/>
            </a:xfrm>
            <a:custGeom>
              <a:avLst/>
              <a:gdLst/>
              <a:ahLst/>
              <a:cxnLst/>
              <a:rect r="r" b="b" t="t" l="l"/>
              <a:pathLst>
                <a:path h="2362889" w="4315832">
                  <a:moveTo>
                    <a:pt x="9449" y="0"/>
                  </a:moveTo>
                  <a:lnTo>
                    <a:pt x="4306382" y="0"/>
                  </a:lnTo>
                  <a:cubicBezTo>
                    <a:pt x="4311601" y="0"/>
                    <a:pt x="4315832" y="4230"/>
                    <a:pt x="4315832" y="9449"/>
                  </a:cubicBezTo>
                  <a:lnTo>
                    <a:pt x="4315832" y="2353440"/>
                  </a:lnTo>
                  <a:cubicBezTo>
                    <a:pt x="4315832" y="2358659"/>
                    <a:pt x="4311601" y="2362889"/>
                    <a:pt x="4306382" y="2362889"/>
                  </a:cubicBezTo>
                  <a:lnTo>
                    <a:pt x="9449" y="2362889"/>
                  </a:lnTo>
                  <a:cubicBezTo>
                    <a:pt x="4230" y="2362889"/>
                    <a:pt x="0" y="2358659"/>
                    <a:pt x="0" y="2353440"/>
                  </a:cubicBezTo>
                  <a:lnTo>
                    <a:pt x="0" y="9449"/>
                  </a:lnTo>
                  <a:cubicBezTo>
                    <a:pt x="0" y="4230"/>
                    <a:pt x="4230" y="0"/>
                    <a:pt x="9449" y="0"/>
                  </a:cubicBezTo>
                  <a:close/>
                </a:path>
              </a:pathLst>
            </a:custGeom>
            <a:solidFill>
              <a:srgbClr val="042F3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4315831" cy="2391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32466" y="8488939"/>
            <a:ext cx="1592468" cy="1538723"/>
          </a:xfrm>
          <a:custGeom>
            <a:avLst/>
            <a:gdLst/>
            <a:ahLst/>
            <a:cxnLst/>
            <a:rect r="r" b="b" t="t" l="l"/>
            <a:pathLst>
              <a:path h="1538723" w="1592468">
                <a:moveTo>
                  <a:pt x="0" y="0"/>
                </a:moveTo>
                <a:lnTo>
                  <a:pt x="1592468" y="0"/>
                </a:lnTo>
                <a:lnTo>
                  <a:pt x="1592468" y="1538722"/>
                </a:lnTo>
                <a:lnTo>
                  <a:pt x="0" y="15387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65819" y="3519"/>
            <a:ext cx="12059896" cy="129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92"/>
              </a:lnSpc>
            </a:pPr>
            <a:r>
              <a:rPr lang="en-US" sz="7209">
                <a:solidFill>
                  <a:srgbClr val="EBCA5E"/>
                </a:solidFill>
                <a:latin typeface="Poppins Ultra-Bold"/>
              </a:rPr>
              <a:t>5.MENU OF PARAMETERS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626435" y="1518894"/>
            <a:ext cx="13191204" cy="7434132"/>
          </a:xfrm>
          <a:custGeom>
            <a:avLst/>
            <a:gdLst/>
            <a:ahLst/>
            <a:cxnLst/>
            <a:rect r="r" b="b" t="t" l="l"/>
            <a:pathLst>
              <a:path h="7434132" w="13191204">
                <a:moveTo>
                  <a:pt x="0" y="0"/>
                </a:moveTo>
                <a:lnTo>
                  <a:pt x="13191203" y="0"/>
                </a:lnTo>
                <a:lnTo>
                  <a:pt x="13191203" y="7434132"/>
                </a:lnTo>
                <a:lnTo>
                  <a:pt x="0" y="74341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555674" y="2127829"/>
            <a:ext cx="5102679" cy="1224643"/>
          </a:xfrm>
          <a:custGeom>
            <a:avLst/>
            <a:gdLst/>
            <a:ahLst/>
            <a:cxnLst/>
            <a:rect r="r" b="b" t="t" l="l"/>
            <a:pathLst>
              <a:path h="1224643" w="5102679">
                <a:moveTo>
                  <a:pt x="0" y="0"/>
                </a:moveTo>
                <a:lnTo>
                  <a:pt x="5102679" y="0"/>
                </a:lnTo>
                <a:lnTo>
                  <a:pt x="5102679" y="1224643"/>
                </a:lnTo>
                <a:lnTo>
                  <a:pt x="0" y="12246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7808" t="-49723" r="-120706" b="-457321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821888" y="1842079"/>
            <a:ext cx="3898446" cy="1714500"/>
          </a:xfrm>
          <a:custGeom>
            <a:avLst/>
            <a:gdLst/>
            <a:ahLst/>
            <a:cxnLst/>
            <a:rect r="r" b="b" t="t" l="l"/>
            <a:pathLst>
              <a:path h="1714500" w="3898446">
                <a:moveTo>
                  <a:pt x="0" y="0"/>
                </a:moveTo>
                <a:lnTo>
                  <a:pt x="3898447" y="0"/>
                </a:lnTo>
                <a:lnTo>
                  <a:pt x="3898447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35874" t="-18850" r="-2495" b="-314753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029628" y="4482267"/>
            <a:ext cx="1276568" cy="463069"/>
          </a:xfrm>
          <a:custGeom>
            <a:avLst/>
            <a:gdLst/>
            <a:ahLst/>
            <a:cxnLst/>
            <a:rect r="r" b="b" t="t" l="l"/>
            <a:pathLst>
              <a:path h="463069" w="1276568">
                <a:moveTo>
                  <a:pt x="0" y="0"/>
                </a:moveTo>
                <a:lnTo>
                  <a:pt x="1276568" y="0"/>
                </a:lnTo>
                <a:lnTo>
                  <a:pt x="1276568" y="463068"/>
                </a:lnTo>
                <a:lnTo>
                  <a:pt x="0" y="4630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02941" t="-640540" r="-430392" b="-864864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020560" y="4482267"/>
            <a:ext cx="1088837" cy="463069"/>
          </a:xfrm>
          <a:custGeom>
            <a:avLst/>
            <a:gdLst/>
            <a:ahLst/>
            <a:cxnLst/>
            <a:rect r="r" b="b" t="t" l="l"/>
            <a:pathLst>
              <a:path h="463069" w="1088837">
                <a:moveTo>
                  <a:pt x="0" y="0"/>
                </a:moveTo>
                <a:lnTo>
                  <a:pt x="1088838" y="0"/>
                </a:lnTo>
                <a:lnTo>
                  <a:pt x="1088838" y="463068"/>
                </a:lnTo>
                <a:lnTo>
                  <a:pt x="0" y="4630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95402" t="-640540" r="-616091" b="-864864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029628" y="4996626"/>
            <a:ext cx="438038" cy="387977"/>
          </a:xfrm>
          <a:custGeom>
            <a:avLst/>
            <a:gdLst/>
            <a:ahLst/>
            <a:cxnLst/>
            <a:rect r="r" b="b" t="t" l="l"/>
            <a:pathLst>
              <a:path h="387977" w="438038">
                <a:moveTo>
                  <a:pt x="0" y="0"/>
                </a:moveTo>
                <a:lnTo>
                  <a:pt x="438038" y="0"/>
                </a:lnTo>
                <a:lnTo>
                  <a:pt x="438038" y="387976"/>
                </a:lnTo>
                <a:lnTo>
                  <a:pt x="0" y="3879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462857" t="-896774" r="-1448571" b="-919354"/>
            </a:stretch>
          </a:blipFill>
        </p:spPr>
      </p:sp>
    </p:spTree>
  </p:cSld>
  <p:clrMapOvr>
    <a:masterClrMapping/>
  </p:clrMapOvr>
  <p:transition spd="med">
    <p:cover dir="rd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50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04714" y="-289000"/>
            <a:ext cx="11168813" cy="11182791"/>
          </a:xfrm>
          <a:custGeom>
            <a:avLst/>
            <a:gdLst/>
            <a:ahLst/>
            <a:cxnLst/>
            <a:rect r="r" b="b" t="t" l="l"/>
            <a:pathLst>
              <a:path h="11182791" w="11168813">
                <a:moveTo>
                  <a:pt x="0" y="0"/>
                </a:moveTo>
                <a:lnTo>
                  <a:pt x="11168813" y="0"/>
                </a:lnTo>
                <a:lnTo>
                  <a:pt x="11168813" y="11182792"/>
                </a:lnTo>
                <a:lnTo>
                  <a:pt x="0" y="11182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64099" y="-289000"/>
            <a:ext cx="11168813" cy="11182791"/>
          </a:xfrm>
          <a:custGeom>
            <a:avLst/>
            <a:gdLst/>
            <a:ahLst/>
            <a:cxnLst/>
            <a:rect r="r" b="b" t="t" l="l"/>
            <a:pathLst>
              <a:path h="11182791" w="11168813">
                <a:moveTo>
                  <a:pt x="0" y="0"/>
                </a:moveTo>
                <a:lnTo>
                  <a:pt x="11168813" y="0"/>
                </a:lnTo>
                <a:lnTo>
                  <a:pt x="11168813" y="11182792"/>
                </a:lnTo>
                <a:lnTo>
                  <a:pt x="0" y="11182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9204407"/>
            <a:ext cx="16230600" cy="1034701"/>
          </a:xfrm>
          <a:custGeom>
            <a:avLst/>
            <a:gdLst/>
            <a:ahLst/>
            <a:cxnLst/>
            <a:rect r="r" b="b" t="t" l="l"/>
            <a:pathLst>
              <a:path h="1034701" w="16230600">
                <a:moveTo>
                  <a:pt x="0" y="0"/>
                </a:moveTo>
                <a:lnTo>
                  <a:pt x="16230600" y="0"/>
                </a:lnTo>
                <a:lnTo>
                  <a:pt x="16230600" y="1034701"/>
                </a:lnTo>
                <a:lnTo>
                  <a:pt x="0" y="10347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53802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9540" y="0"/>
                  </a:moveTo>
                  <a:lnTo>
                    <a:pt x="4265186" y="0"/>
                  </a:lnTo>
                  <a:cubicBezTo>
                    <a:pt x="4270455" y="0"/>
                    <a:pt x="4274726" y="4271"/>
                    <a:pt x="4274726" y="9540"/>
                  </a:cubicBezTo>
                  <a:lnTo>
                    <a:pt x="4274726" y="2157927"/>
                  </a:lnTo>
                  <a:cubicBezTo>
                    <a:pt x="4274726" y="2163195"/>
                    <a:pt x="4270455" y="2167467"/>
                    <a:pt x="4265186" y="2167467"/>
                  </a:cubicBezTo>
                  <a:lnTo>
                    <a:pt x="9540" y="2167467"/>
                  </a:lnTo>
                  <a:cubicBezTo>
                    <a:pt x="7010" y="2167467"/>
                    <a:pt x="4583" y="2166462"/>
                    <a:pt x="2794" y="2164673"/>
                  </a:cubicBezTo>
                  <a:cubicBezTo>
                    <a:pt x="1005" y="2162883"/>
                    <a:pt x="0" y="2160457"/>
                    <a:pt x="0" y="2157927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042F3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274726" cy="2196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53802" y="560349"/>
            <a:ext cx="463766" cy="468351"/>
          </a:xfrm>
          <a:custGeom>
            <a:avLst/>
            <a:gdLst/>
            <a:ahLst/>
            <a:cxnLst/>
            <a:rect r="r" b="b" t="t" l="l"/>
            <a:pathLst>
              <a:path h="468351" w="463766">
                <a:moveTo>
                  <a:pt x="0" y="0"/>
                </a:moveTo>
                <a:lnTo>
                  <a:pt x="463766" y="0"/>
                </a:lnTo>
                <a:lnTo>
                  <a:pt x="463766" y="468351"/>
                </a:lnTo>
                <a:lnTo>
                  <a:pt x="0" y="4683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506" r="0" b="-1506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021920" y="1028700"/>
            <a:ext cx="463766" cy="468351"/>
          </a:xfrm>
          <a:custGeom>
            <a:avLst/>
            <a:gdLst/>
            <a:ahLst/>
            <a:cxnLst/>
            <a:rect r="r" b="b" t="t" l="l"/>
            <a:pathLst>
              <a:path h="468351" w="463766">
                <a:moveTo>
                  <a:pt x="463765" y="0"/>
                </a:moveTo>
                <a:lnTo>
                  <a:pt x="0" y="0"/>
                </a:lnTo>
                <a:lnTo>
                  <a:pt x="0" y="468351"/>
                </a:lnTo>
                <a:lnTo>
                  <a:pt x="463765" y="468351"/>
                </a:lnTo>
                <a:lnTo>
                  <a:pt x="463765" y="0"/>
                </a:lnTo>
                <a:close/>
              </a:path>
            </a:pathLst>
          </a:custGeom>
          <a:blipFill>
            <a:blip r:embed="rId5"/>
            <a:stretch>
              <a:fillRect l="0" t="-1506" r="0" b="-150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861805" y="5411055"/>
            <a:ext cx="6227831" cy="2751251"/>
          </a:xfrm>
          <a:custGeom>
            <a:avLst/>
            <a:gdLst/>
            <a:ahLst/>
            <a:cxnLst/>
            <a:rect r="r" b="b" t="t" l="l"/>
            <a:pathLst>
              <a:path h="2751251" w="6227831">
                <a:moveTo>
                  <a:pt x="0" y="0"/>
                </a:moveTo>
                <a:lnTo>
                  <a:pt x="6227831" y="0"/>
                </a:lnTo>
                <a:lnTo>
                  <a:pt x="6227831" y="2751251"/>
                </a:lnTo>
                <a:lnTo>
                  <a:pt x="0" y="27512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70" t="-3164" r="-831" b="-2483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144000" y="4501394"/>
            <a:ext cx="7854898" cy="2489854"/>
            <a:chOff x="0" y="0"/>
            <a:chExt cx="2068780" cy="65576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68780" cy="655764"/>
            </a:xfrm>
            <a:custGeom>
              <a:avLst/>
              <a:gdLst/>
              <a:ahLst/>
              <a:cxnLst/>
              <a:rect r="r" b="b" t="t" l="l"/>
              <a:pathLst>
                <a:path h="655764" w="2068780">
                  <a:moveTo>
                    <a:pt x="0" y="0"/>
                  </a:moveTo>
                  <a:lnTo>
                    <a:pt x="2068780" y="0"/>
                  </a:lnTo>
                  <a:lnTo>
                    <a:pt x="2068780" y="655764"/>
                  </a:lnTo>
                  <a:lnTo>
                    <a:pt x="0" y="655764"/>
                  </a:lnTo>
                  <a:close/>
                </a:path>
              </a:pathLst>
            </a:custGeom>
            <a:solidFill>
              <a:srgbClr val="30727B">
                <a:alpha val="31765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2068780" cy="6843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860829" y="7346851"/>
            <a:ext cx="3138069" cy="1499162"/>
            <a:chOff x="0" y="0"/>
            <a:chExt cx="826487" cy="39484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26487" cy="394841"/>
            </a:xfrm>
            <a:custGeom>
              <a:avLst/>
              <a:gdLst/>
              <a:ahLst/>
              <a:cxnLst/>
              <a:rect r="r" b="b" t="t" l="l"/>
              <a:pathLst>
                <a:path h="394841" w="826487">
                  <a:moveTo>
                    <a:pt x="0" y="0"/>
                  </a:moveTo>
                  <a:lnTo>
                    <a:pt x="826487" y="0"/>
                  </a:lnTo>
                  <a:lnTo>
                    <a:pt x="826487" y="394841"/>
                  </a:lnTo>
                  <a:lnTo>
                    <a:pt x="0" y="394841"/>
                  </a:lnTo>
                  <a:close/>
                </a:path>
              </a:pathLst>
            </a:custGeom>
            <a:solidFill>
              <a:srgbClr val="30727B">
                <a:alpha val="31765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826487" cy="4234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144000" y="7346851"/>
            <a:ext cx="4145329" cy="1465387"/>
            <a:chOff x="0" y="0"/>
            <a:chExt cx="1091774" cy="38594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91774" cy="385946"/>
            </a:xfrm>
            <a:custGeom>
              <a:avLst/>
              <a:gdLst/>
              <a:ahLst/>
              <a:cxnLst/>
              <a:rect r="r" b="b" t="t" l="l"/>
              <a:pathLst>
                <a:path h="385946" w="1091774">
                  <a:moveTo>
                    <a:pt x="0" y="0"/>
                  </a:moveTo>
                  <a:lnTo>
                    <a:pt x="1091774" y="0"/>
                  </a:lnTo>
                  <a:lnTo>
                    <a:pt x="1091774" y="385946"/>
                  </a:lnTo>
                  <a:lnTo>
                    <a:pt x="0" y="385946"/>
                  </a:lnTo>
                  <a:close/>
                </a:path>
              </a:pathLst>
            </a:custGeom>
            <a:solidFill>
              <a:srgbClr val="30727B">
                <a:alpha val="31765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1091774" cy="4145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9572432" y="5302396"/>
            <a:ext cx="6998034" cy="1517646"/>
          </a:xfrm>
          <a:custGeom>
            <a:avLst/>
            <a:gdLst/>
            <a:ahLst/>
            <a:cxnLst/>
            <a:rect r="r" b="b" t="t" l="l"/>
            <a:pathLst>
              <a:path h="1517646" w="6998034">
                <a:moveTo>
                  <a:pt x="0" y="0"/>
                </a:moveTo>
                <a:lnTo>
                  <a:pt x="6998034" y="0"/>
                </a:lnTo>
                <a:lnTo>
                  <a:pt x="6998034" y="1517646"/>
                </a:lnTo>
                <a:lnTo>
                  <a:pt x="0" y="15176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8076460" y="6666333"/>
            <a:ext cx="1067540" cy="480393"/>
          </a:xfrm>
          <a:prstGeom prst="rect">
            <a:avLst/>
          </a:prstGeom>
        </p:spPr>
      </p:pic>
      <p:sp>
        <p:nvSpPr>
          <p:cNvPr name="Freeform 22" id="22"/>
          <p:cNvSpPr/>
          <p:nvPr/>
        </p:nvSpPr>
        <p:spPr>
          <a:xfrm flipH="false" flipV="false" rot="0">
            <a:off x="9495524" y="7907192"/>
            <a:ext cx="3575925" cy="600046"/>
          </a:xfrm>
          <a:custGeom>
            <a:avLst/>
            <a:gdLst/>
            <a:ahLst/>
            <a:cxnLst/>
            <a:rect r="r" b="b" t="t" l="l"/>
            <a:pathLst>
              <a:path h="600046" w="3575925">
                <a:moveTo>
                  <a:pt x="0" y="0"/>
                </a:moveTo>
                <a:lnTo>
                  <a:pt x="3575925" y="0"/>
                </a:lnTo>
                <a:lnTo>
                  <a:pt x="3575925" y="600046"/>
                </a:lnTo>
                <a:lnTo>
                  <a:pt x="0" y="6000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6185" r="0" b="-6185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5115033" y="7907192"/>
            <a:ext cx="666945" cy="749284"/>
          </a:xfrm>
          <a:custGeom>
            <a:avLst/>
            <a:gdLst/>
            <a:ahLst/>
            <a:cxnLst/>
            <a:rect r="r" b="b" t="t" l="l"/>
            <a:pathLst>
              <a:path h="749284" w="666945">
                <a:moveTo>
                  <a:pt x="0" y="0"/>
                </a:moveTo>
                <a:lnTo>
                  <a:pt x="666945" y="0"/>
                </a:lnTo>
                <a:lnTo>
                  <a:pt x="666945" y="749283"/>
                </a:lnTo>
                <a:lnTo>
                  <a:pt x="0" y="74928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861805" y="1520461"/>
            <a:ext cx="14564389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 spc="413">
                <a:solidFill>
                  <a:srgbClr val="EBCA5E"/>
                </a:solidFill>
                <a:latin typeface="Anton"/>
              </a:rPr>
              <a:t>5.MENU OF PARAMETERS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145966" y="2842260"/>
            <a:ext cx="13996069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CBC8C8"/>
                </a:solidFill>
                <a:latin typeface="Poppins"/>
              </a:rPr>
              <a:t>Choose to show or hide detailed information such as the forces, the sum of forces, the </a:t>
            </a:r>
            <a:r>
              <a:rPr lang="en-US" sz="2399">
                <a:solidFill>
                  <a:srgbClr val="CBC8C8"/>
                </a:solidFill>
                <a:latin typeface="Poppins"/>
              </a:rPr>
              <a:t>values of forces, the mass, speed and acceleration of the main object.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390671" y="7372989"/>
            <a:ext cx="2115669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Poppins"/>
              </a:rPr>
              <a:t>Sum of force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787641" y="7372989"/>
            <a:ext cx="858048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Poppins"/>
              </a:rPr>
              <a:t>Force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442172" y="4619096"/>
            <a:ext cx="3258553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Poppins"/>
              </a:rPr>
              <a:t>Table of parameters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796817" y="560349"/>
            <a:ext cx="463766" cy="468351"/>
          </a:xfrm>
          <a:custGeom>
            <a:avLst/>
            <a:gdLst/>
            <a:ahLst/>
            <a:cxnLst/>
            <a:rect r="r" b="b" t="t" l="l"/>
            <a:pathLst>
              <a:path h="468351" w="463766">
                <a:moveTo>
                  <a:pt x="0" y="0"/>
                </a:moveTo>
                <a:lnTo>
                  <a:pt x="463766" y="0"/>
                </a:lnTo>
                <a:lnTo>
                  <a:pt x="463766" y="468351"/>
                </a:lnTo>
                <a:lnTo>
                  <a:pt x="0" y="4683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506" r="0" b="-1506"/>
            </a:stretch>
          </a:blipFill>
        </p:spPr>
      </p:sp>
    </p:spTree>
  </p:cSld>
  <p:clrMapOvr>
    <a:masterClrMapping/>
  </p:clrMapOvr>
  <p:transition spd="fast">
    <p:wipe dir="d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50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04714" y="-289000"/>
            <a:ext cx="11168813" cy="11182791"/>
          </a:xfrm>
          <a:custGeom>
            <a:avLst/>
            <a:gdLst/>
            <a:ahLst/>
            <a:cxnLst/>
            <a:rect r="r" b="b" t="t" l="l"/>
            <a:pathLst>
              <a:path h="11182791" w="11168813">
                <a:moveTo>
                  <a:pt x="0" y="0"/>
                </a:moveTo>
                <a:lnTo>
                  <a:pt x="11168813" y="0"/>
                </a:lnTo>
                <a:lnTo>
                  <a:pt x="11168813" y="11182792"/>
                </a:lnTo>
                <a:lnTo>
                  <a:pt x="0" y="11182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64099" y="-289000"/>
            <a:ext cx="11168813" cy="11182791"/>
          </a:xfrm>
          <a:custGeom>
            <a:avLst/>
            <a:gdLst/>
            <a:ahLst/>
            <a:cxnLst/>
            <a:rect r="r" b="b" t="t" l="l"/>
            <a:pathLst>
              <a:path h="11182791" w="11168813">
                <a:moveTo>
                  <a:pt x="0" y="0"/>
                </a:moveTo>
                <a:lnTo>
                  <a:pt x="11168813" y="0"/>
                </a:lnTo>
                <a:lnTo>
                  <a:pt x="11168813" y="11182792"/>
                </a:lnTo>
                <a:lnTo>
                  <a:pt x="0" y="11182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9204407"/>
            <a:ext cx="16230600" cy="1034701"/>
          </a:xfrm>
          <a:custGeom>
            <a:avLst/>
            <a:gdLst/>
            <a:ahLst/>
            <a:cxnLst/>
            <a:rect r="r" b="b" t="t" l="l"/>
            <a:pathLst>
              <a:path h="1034701" w="16230600">
                <a:moveTo>
                  <a:pt x="0" y="0"/>
                </a:moveTo>
                <a:lnTo>
                  <a:pt x="16230600" y="0"/>
                </a:lnTo>
                <a:lnTo>
                  <a:pt x="16230600" y="1034701"/>
                </a:lnTo>
                <a:lnTo>
                  <a:pt x="0" y="10347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53802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9540" y="0"/>
                  </a:moveTo>
                  <a:lnTo>
                    <a:pt x="4265186" y="0"/>
                  </a:lnTo>
                  <a:cubicBezTo>
                    <a:pt x="4270455" y="0"/>
                    <a:pt x="4274726" y="4271"/>
                    <a:pt x="4274726" y="9540"/>
                  </a:cubicBezTo>
                  <a:lnTo>
                    <a:pt x="4274726" y="2157927"/>
                  </a:lnTo>
                  <a:cubicBezTo>
                    <a:pt x="4274726" y="2163195"/>
                    <a:pt x="4270455" y="2167467"/>
                    <a:pt x="4265186" y="2167467"/>
                  </a:cubicBezTo>
                  <a:lnTo>
                    <a:pt x="9540" y="2167467"/>
                  </a:lnTo>
                  <a:cubicBezTo>
                    <a:pt x="7010" y="2167467"/>
                    <a:pt x="4583" y="2166462"/>
                    <a:pt x="2794" y="2164673"/>
                  </a:cubicBezTo>
                  <a:cubicBezTo>
                    <a:pt x="1005" y="2162883"/>
                    <a:pt x="0" y="2160457"/>
                    <a:pt x="0" y="2157927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042F3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274726" cy="2196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53802" y="560349"/>
            <a:ext cx="463766" cy="468351"/>
          </a:xfrm>
          <a:custGeom>
            <a:avLst/>
            <a:gdLst/>
            <a:ahLst/>
            <a:cxnLst/>
            <a:rect r="r" b="b" t="t" l="l"/>
            <a:pathLst>
              <a:path h="468351" w="463766">
                <a:moveTo>
                  <a:pt x="0" y="0"/>
                </a:moveTo>
                <a:lnTo>
                  <a:pt x="463766" y="0"/>
                </a:lnTo>
                <a:lnTo>
                  <a:pt x="463766" y="468351"/>
                </a:lnTo>
                <a:lnTo>
                  <a:pt x="0" y="4683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506" r="0" b="-1506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021920" y="1028700"/>
            <a:ext cx="463766" cy="468351"/>
          </a:xfrm>
          <a:custGeom>
            <a:avLst/>
            <a:gdLst/>
            <a:ahLst/>
            <a:cxnLst/>
            <a:rect r="r" b="b" t="t" l="l"/>
            <a:pathLst>
              <a:path h="468351" w="463766">
                <a:moveTo>
                  <a:pt x="463765" y="0"/>
                </a:moveTo>
                <a:lnTo>
                  <a:pt x="0" y="0"/>
                </a:lnTo>
                <a:lnTo>
                  <a:pt x="0" y="468351"/>
                </a:lnTo>
                <a:lnTo>
                  <a:pt x="463765" y="468351"/>
                </a:lnTo>
                <a:lnTo>
                  <a:pt x="463765" y="0"/>
                </a:lnTo>
                <a:close/>
              </a:path>
            </a:pathLst>
          </a:custGeom>
          <a:blipFill>
            <a:blip r:embed="rId5"/>
            <a:stretch>
              <a:fillRect l="0" t="-1506" r="0" b="-150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861805" y="5411055"/>
            <a:ext cx="6227831" cy="2751251"/>
          </a:xfrm>
          <a:custGeom>
            <a:avLst/>
            <a:gdLst/>
            <a:ahLst/>
            <a:cxnLst/>
            <a:rect r="r" b="b" t="t" l="l"/>
            <a:pathLst>
              <a:path h="2751251" w="6227831">
                <a:moveTo>
                  <a:pt x="0" y="0"/>
                </a:moveTo>
                <a:lnTo>
                  <a:pt x="6227831" y="0"/>
                </a:lnTo>
                <a:lnTo>
                  <a:pt x="6227831" y="2751251"/>
                </a:lnTo>
                <a:lnTo>
                  <a:pt x="0" y="27512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70" t="-3164" r="-831" b="-2483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144000" y="4501394"/>
            <a:ext cx="7854898" cy="2489854"/>
            <a:chOff x="0" y="0"/>
            <a:chExt cx="2068780" cy="65576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68780" cy="655764"/>
            </a:xfrm>
            <a:custGeom>
              <a:avLst/>
              <a:gdLst/>
              <a:ahLst/>
              <a:cxnLst/>
              <a:rect r="r" b="b" t="t" l="l"/>
              <a:pathLst>
                <a:path h="655764" w="2068780">
                  <a:moveTo>
                    <a:pt x="0" y="0"/>
                  </a:moveTo>
                  <a:lnTo>
                    <a:pt x="2068780" y="0"/>
                  </a:lnTo>
                  <a:lnTo>
                    <a:pt x="2068780" y="655764"/>
                  </a:lnTo>
                  <a:lnTo>
                    <a:pt x="0" y="655764"/>
                  </a:lnTo>
                  <a:close/>
                </a:path>
              </a:pathLst>
            </a:custGeom>
            <a:solidFill>
              <a:srgbClr val="30727B">
                <a:alpha val="31765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2068780" cy="6843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860829" y="7346851"/>
            <a:ext cx="3138069" cy="1499162"/>
            <a:chOff x="0" y="0"/>
            <a:chExt cx="826487" cy="39484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26487" cy="394841"/>
            </a:xfrm>
            <a:custGeom>
              <a:avLst/>
              <a:gdLst/>
              <a:ahLst/>
              <a:cxnLst/>
              <a:rect r="r" b="b" t="t" l="l"/>
              <a:pathLst>
                <a:path h="394841" w="826487">
                  <a:moveTo>
                    <a:pt x="0" y="0"/>
                  </a:moveTo>
                  <a:lnTo>
                    <a:pt x="826487" y="0"/>
                  </a:lnTo>
                  <a:lnTo>
                    <a:pt x="826487" y="394841"/>
                  </a:lnTo>
                  <a:lnTo>
                    <a:pt x="0" y="394841"/>
                  </a:lnTo>
                  <a:close/>
                </a:path>
              </a:pathLst>
            </a:custGeom>
            <a:solidFill>
              <a:srgbClr val="30727B">
                <a:alpha val="31765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826487" cy="4234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144000" y="7346851"/>
            <a:ext cx="4145329" cy="1465387"/>
            <a:chOff x="0" y="0"/>
            <a:chExt cx="1091774" cy="38594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91774" cy="385946"/>
            </a:xfrm>
            <a:custGeom>
              <a:avLst/>
              <a:gdLst/>
              <a:ahLst/>
              <a:cxnLst/>
              <a:rect r="r" b="b" t="t" l="l"/>
              <a:pathLst>
                <a:path h="385946" w="1091774">
                  <a:moveTo>
                    <a:pt x="0" y="0"/>
                  </a:moveTo>
                  <a:lnTo>
                    <a:pt x="1091774" y="0"/>
                  </a:lnTo>
                  <a:lnTo>
                    <a:pt x="1091774" y="385946"/>
                  </a:lnTo>
                  <a:lnTo>
                    <a:pt x="0" y="385946"/>
                  </a:lnTo>
                  <a:close/>
                </a:path>
              </a:pathLst>
            </a:custGeom>
            <a:solidFill>
              <a:srgbClr val="30727B">
                <a:alpha val="31765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1091774" cy="4145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9572432" y="5302396"/>
            <a:ext cx="6998034" cy="1517646"/>
          </a:xfrm>
          <a:custGeom>
            <a:avLst/>
            <a:gdLst/>
            <a:ahLst/>
            <a:cxnLst/>
            <a:rect r="r" b="b" t="t" l="l"/>
            <a:pathLst>
              <a:path h="1517646" w="6998034">
                <a:moveTo>
                  <a:pt x="0" y="0"/>
                </a:moveTo>
                <a:lnTo>
                  <a:pt x="6998034" y="0"/>
                </a:lnTo>
                <a:lnTo>
                  <a:pt x="6998034" y="1517646"/>
                </a:lnTo>
                <a:lnTo>
                  <a:pt x="0" y="15176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8076460" y="6666333"/>
            <a:ext cx="1067540" cy="480393"/>
          </a:xfrm>
          <a:prstGeom prst="rect">
            <a:avLst/>
          </a:prstGeom>
        </p:spPr>
      </p:pic>
      <p:sp>
        <p:nvSpPr>
          <p:cNvPr name="Freeform 22" id="22"/>
          <p:cNvSpPr/>
          <p:nvPr/>
        </p:nvSpPr>
        <p:spPr>
          <a:xfrm flipH="false" flipV="false" rot="0">
            <a:off x="9495524" y="7907192"/>
            <a:ext cx="3575925" cy="600046"/>
          </a:xfrm>
          <a:custGeom>
            <a:avLst/>
            <a:gdLst/>
            <a:ahLst/>
            <a:cxnLst/>
            <a:rect r="r" b="b" t="t" l="l"/>
            <a:pathLst>
              <a:path h="600046" w="3575925">
                <a:moveTo>
                  <a:pt x="0" y="0"/>
                </a:moveTo>
                <a:lnTo>
                  <a:pt x="3575925" y="0"/>
                </a:lnTo>
                <a:lnTo>
                  <a:pt x="3575925" y="600046"/>
                </a:lnTo>
                <a:lnTo>
                  <a:pt x="0" y="6000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6185" r="0" b="-6185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5115033" y="7907192"/>
            <a:ext cx="666945" cy="749284"/>
          </a:xfrm>
          <a:custGeom>
            <a:avLst/>
            <a:gdLst/>
            <a:ahLst/>
            <a:cxnLst/>
            <a:rect r="r" b="b" t="t" l="l"/>
            <a:pathLst>
              <a:path h="749284" w="666945">
                <a:moveTo>
                  <a:pt x="0" y="0"/>
                </a:moveTo>
                <a:lnTo>
                  <a:pt x="666945" y="0"/>
                </a:lnTo>
                <a:lnTo>
                  <a:pt x="666945" y="749283"/>
                </a:lnTo>
                <a:lnTo>
                  <a:pt x="0" y="74928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861805" y="1520461"/>
            <a:ext cx="14564389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 spc="413">
                <a:solidFill>
                  <a:srgbClr val="EBCA5E"/>
                </a:solidFill>
                <a:latin typeface="Anton"/>
              </a:rPr>
              <a:t>5.MENU OF PARAMETERS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145966" y="2842260"/>
            <a:ext cx="13996069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CBC8C8"/>
                </a:solidFill>
                <a:latin typeface="Poppins"/>
              </a:rPr>
              <a:t>Choose to show or hide detailed information such as the forces, the sum of forces, the </a:t>
            </a:r>
            <a:r>
              <a:rPr lang="en-US" sz="2399">
                <a:solidFill>
                  <a:srgbClr val="CBC8C8"/>
                </a:solidFill>
                <a:latin typeface="Poppins"/>
              </a:rPr>
              <a:t>values of forces, the mass, speed and acceleration of the main object.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390671" y="7372989"/>
            <a:ext cx="2115669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Poppins"/>
              </a:rPr>
              <a:t>Sum of force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787641" y="7372989"/>
            <a:ext cx="858048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Poppins"/>
              </a:rPr>
              <a:t>Force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442172" y="4619096"/>
            <a:ext cx="3258553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Poppins"/>
              </a:rPr>
              <a:t>Table of parameters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796817" y="560349"/>
            <a:ext cx="463766" cy="468351"/>
          </a:xfrm>
          <a:custGeom>
            <a:avLst/>
            <a:gdLst/>
            <a:ahLst/>
            <a:cxnLst/>
            <a:rect r="r" b="b" t="t" l="l"/>
            <a:pathLst>
              <a:path h="468351" w="463766">
                <a:moveTo>
                  <a:pt x="0" y="0"/>
                </a:moveTo>
                <a:lnTo>
                  <a:pt x="463766" y="0"/>
                </a:lnTo>
                <a:lnTo>
                  <a:pt x="463766" y="468351"/>
                </a:lnTo>
                <a:lnTo>
                  <a:pt x="0" y="4683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506" r="0" b="-1506"/>
            </a:stretch>
          </a:blipFill>
        </p:spPr>
      </p:sp>
    </p:spTree>
  </p:cSld>
  <p:clrMapOvr>
    <a:masterClrMapping/>
  </p:clrMapOvr>
  <p:transition spd="med">
    <p:cover dir="ru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50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04714" y="-289000"/>
            <a:ext cx="11168813" cy="11182791"/>
          </a:xfrm>
          <a:custGeom>
            <a:avLst/>
            <a:gdLst/>
            <a:ahLst/>
            <a:cxnLst/>
            <a:rect r="r" b="b" t="t" l="l"/>
            <a:pathLst>
              <a:path h="11182791" w="11168813">
                <a:moveTo>
                  <a:pt x="0" y="0"/>
                </a:moveTo>
                <a:lnTo>
                  <a:pt x="11168813" y="0"/>
                </a:lnTo>
                <a:lnTo>
                  <a:pt x="11168813" y="11182792"/>
                </a:lnTo>
                <a:lnTo>
                  <a:pt x="0" y="11182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40399" y="-289000"/>
            <a:ext cx="11168813" cy="11182791"/>
          </a:xfrm>
          <a:custGeom>
            <a:avLst/>
            <a:gdLst/>
            <a:ahLst/>
            <a:cxnLst/>
            <a:rect r="r" b="b" t="t" l="l"/>
            <a:pathLst>
              <a:path h="11182791" w="11168813">
                <a:moveTo>
                  <a:pt x="0" y="0"/>
                </a:moveTo>
                <a:lnTo>
                  <a:pt x="11168813" y="0"/>
                </a:lnTo>
                <a:lnTo>
                  <a:pt x="11168813" y="11182792"/>
                </a:lnTo>
                <a:lnTo>
                  <a:pt x="0" y="11182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1912908"/>
            <a:ext cx="18288000" cy="5718102"/>
            <a:chOff x="0" y="0"/>
            <a:chExt cx="4816593" cy="150600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506002"/>
            </a:xfrm>
            <a:custGeom>
              <a:avLst/>
              <a:gdLst/>
              <a:ahLst/>
              <a:cxnLst/>
              <a:rect r="r" b="b" t="t" l="l"/>
              <a:pathLst>
                <a:path h="150600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506002"/>
                  </a:lnTo>
                  <a:lnTo>
                    <a:pt x="0" y="1506002"/>
                  </a:lnTo>
                  <a:close/>
                </a:path>
              </a:pathLst>
            </a:custGeom>
            <a:solidFill>
              <a:srgbClr val="12222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1544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746044" y="4134278"/>
            <a:ext cx="12795913" cy="2364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8296">
                <a:solidFill>
                  <a:srgbClr val="FFFFFF"/>
                </a:solidFill>
                <a:latin typeface="Poppins Ultra-Bold"/>
              </a:rPr>
              <a:t>III. ADDITIONAL MODES</a:t>
            </a:r>
          </a:p>
          <a:p>
            <a:pPr algn="ctr">
              <a:lnSpc>
                <a:spcPts val="8960"/>
              </a:lnSpc>
            </a:pPr>
          </a:p>
        </p:txBody>
      </p:sp>
    </p:spTree>
  </p:cSld>
  <p:clrMapOvr>
    <a:masterClrMapping/>
  </p:clrMapOvr>
  <p:transition spd="med">
    <p:cover dir="ru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50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18587" y="-120965"/>
            <a:ext cx="11168813" cy="11182791"/>
          </a:xfrm>
          <a:custGeom>
            <a:avLst/>
            <a:gdLst/>
            <a:ahLst/>
            <a:cxnLst/>
            <a:rect r="r" b="b" t="t" l="l"/>
            <a:pathLst>
              <a:path h="11182791" w="11168813">
                <a:moveTo>
                  <a:pt x="0" y="0"/>
                </a:moveTo>
                <a:lnTo>
                  <a:pt x="11168812" y="0"/>
                </a:lnTo>
                <a:lnTo>
                  <a:pt x="11168812" y="11182791"/>
                </a:lnTo>
                <a:lnTo>
                  <a:pt x="0" y="11182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26525" y="-120965"/>
            <a:ext cx="11168813" cy="11182791"/>
          </a:xfrm>
          <a:custGeom>
            <a:avLst/>
            <a:gdLst/>
            <a:ahLst/>
            <a:cxnLst/>
            <a:rect r="r" b="b" t="t" l="l"/>
            <a:pathLst>
              <a:path h="11182791" w="11168813">
                <a:moveTo>
                  <a:pt x="0" y="0"/>
                </a:moveTo>
                <a:lnTo>
                  <a:pt x="11168813" y="0"/>
                </a:lnTo>
                <a:lnTo>
                  <a:pt x="11168813" y="11182791"/>
                </a:lnTo>
                <a:lnTo>
                  <a:pt x="0" y="11182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750162"/>
            <a:ext cx="16386673" cy="8971596"/>
            <a:chOff x="0" y="0"/>
            <a:chExt cx="4315831" cy="23628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315832" cy="2362889"/>
            </a:xfrm>
            <a:custGeom>
              <a:avLst/>
              <a:gdLst/>
              <a:ahLst/>
              <a:cxnLst/>
              <a:rect r="r" b="b" t="t" l="l"/>
              <a:pathLst>
                <a:path h="2362889" w="4315832">
                  <a:moveTo>
                    <a:pt x="9449" y="0"/>
                  </a:moveTo>
                  <a:lnTo>
                    <a:pt x="4306382" y="0"/>
                  </a:lnTo>
                  <a:cubicBezTo>
                    <a:pt x="4311601" y="0"/>
                    <a:pt x="4315832" y="4230"/>
                    <a:pt x="4315832" y="9449"/>
                  </a:cubicBezTo>
                  <a:lnTo>
                    <a:pt x="4315832" y="2353440"/>
                  </a:lnTo>
                  <a:cubicBezTo>
                    <a:pt x="4315832" y="2358659"/>
                    <a:pt x="4311601" y="2362889"/>
                    <a:pt x="4306382" y="2362889"/>
                  </a:cubicBezTo>
                  <a:lnTo>
                    <a:pt x="9449" y="2362889"/>
                  </a:lnTo>
                  <a:cubicBezTo>
                    <a:pt x="4230" y="2362889"/>
                    <a:pt x="0" y="2358659"/>
                    <a:pt x="0" y="2353440"/>
                  </a:cubicBezTo>
                  <a:lnTo>
                    <a:pt x="0" y="9449"/>
                  </a:lnTo>
                  <a:cubicBezTo>
                    <a:pt x="0" y="4230"/>
                    <a:pt x="4230" y="0"/>
                    <a:pt x="9449" y="0"/>
                  </a:cubicBezTo>
                  <a:close/>
                </a:path>
              </a:pathLst>
            </a:custGeom>
            <a:solidFill>
              <a:srgbClr val="042F3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4315831" cy="2391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32466" y="8488939"/>
            <a:ext cx="1592468" cy="1538723"/>
          </a:xfrm>
          <a:custGeom>
            <a:avLst/>
            <a:gdLst/>
            <a:ahLst/>
            <a:cxnLst/>
            <a:rect r="r" b="b" t="t" l="l"/>
            <a:pathLst>
              <a:path h="1538723" w="1592468">
                <a:moveTo>
                  <a:pt x="0" y="0"/>
                </a:moveTo>
                <a:lnTo>
                  <a:pt x="1592468" y="0"/>
                </a:lnTo>
                <a:lnTo>
                  <a:pt x="1592468" y="1538722"/>
                </a:lnTo>
                <a:lnTo>
                  <a:pt x="0" y="15387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066928" y="3519"/>
            <a:ext cx="5966595" cy="129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92"/>
              </a:lnSpc>
            </a:pPr>
            <a:r>
              <a:rPr lang="en-US" sz="7209">
                <a:solidFill>
                  <a:srgbClr val="EBCA5E"/>
                </a:solidFill>
                <a:latin typeface="Poppins Ultra-Bold"/>
              </a:rPr>
              <a:t>1. AIR MODE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631321" y="1776185"/>
            <a:ext cx="13186317" cy="4563809"/>
          </a:xfrm>
          <a:custGeom>
            <a:avLst/>
            <a:gdLst/>
            <a:ahLst/>
            <a:cxnLst/>
            <a:rect r="r" b="b" t="t" l="l"/>
            <a:pathLst>
              <a:path h="4563809" w="13186317">
                <a:moveTo>
                  <a:pt x="0" y="0"/>
                </a:moveTo>
                <a:lnTo>
                  <a:pt x="13186317" y="0"/>
                </a:lnTo>
                <a:lnTo>
                  <a:pt x="13186317" y="4563809"/>
                </a:lnTo>
                <a:lnTo>
                  <a:pt x="0" y="456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7" t="-5637" r="0" b="-57255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950804" y="6969033"/>
            <a:ext cx="14547352" cy="275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5" indent="-323852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Quicksand Bold"/>
              </a:rPr>
              <a:t>Create air resistance force causing friction to increase based on object’s speed</a:t>
            </a:r>
          </a:p>
          <a:p>
            <a:pPr algn="l" marL="647705" indent="-323852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Quicksand Bold"/>
              </a:rPr>
              <a:t>Simulating the air environment which changes state according to object’s move</a:t>
            </a: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Quicksand"/>
              </a:rPr>
              <a:t>    </a:t>
            </a:r>
            <a:r>
              <a:rPr lang="en-US" sz="3000">
                <a:solidFill>
                  <a:srgbClr val="FFFFFF"/>
                </a:solidFill>
                <a:latin typeface="Quicksand Bold"/>
              </a:rPr>
              <a:t>→ More realistic simulation</a:t>
            </a:r>
          </a:p>
          <a:p>
            <a:pPr algn="l">
              <a:lnSpc>
                <a:spcPts val="3600"/>
              </a:lnSpc>
            </a:pPr>
          </a:p>
        </p:txBody>
      </p:sp>
    </p:spTree>
  </p:cSld>
  <p:clrMapOvr>
    <a:masterClrMapping/>
  </p:clrMapOvr>
  <p:transition spd="fast">
    <p:wipe dir="d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50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18587" y="-120965"/>
            <a:ext cx="11168813" cy="11182791"/>
          </a:xfrm>
          <a:custGeom>
            <a:avLst/>
            <a:gdLst/>
            <a:ahLst/>
            <a:cxnLst/>
            <a:rect r="r" b="b" t="t" l="l"/>
            <a:pathLst>
              <a:path h="11182791" w="11168813">
                <a:moveTo>
                  <a:pt x="0" y="0"/>
                </a:moveTo>
                <a:lnTo>
                  <a:pt x="11168812" y="0"/>
                </a:lnTo>
                <a:lnTo>
                  <a:pt x="11168812" y="11182791"/>
                </a:lnTo>
                <a:lnTo>
                  <a:pt x="0" y="11182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26525" y="-120965"/>
            <a:ext cx="11168813" cy="11182791"/>
          </a:xfrm>
          <a:custGeom>
            <a:avLst/>
            <a:gdLst/>
            <a:ahLst/>
            <a:cxnLst/>
            <a:rect r="r" b="b" t="t" l="l"/>
            <a:pathLst>
              <a:path h="11182791" w="11168813">
                <a:moveTo>
                  <a:pt x="0" y="0"/>
                </a:moveTo>
                <a:lnTo>
                  <a:pt x="11168813" y="0"/>
                </a:lnTo>
                <a:lnTo>
                  <a:pt x="11168813" y="11182791"/>
                </a:lnTo>
                <a:lnTo>
                  <a:pt x="0" y="11182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728660" y="3314822"/>
            <a:ext cx="3112252" cy="3112239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-26023" r="0" b="-26023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429122" y="3361298"/>
            <a:ext cx="3564418" cy="3564404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12642" t="0" r="-12642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9725025" y="3361298"/>
            <a:ext cx="3422610" cy="3422597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-2711" r="0" b="-2711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5573948" y="3314822"/>
            <a:ext cx="3570052" cy="3570037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25483" t="0" r="-25483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4984015" y="857891"/>
            <a:ext cx="8478377" cy="129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92"/>
              </a:lnSpc>
            </a:pPr>
            <a:r>
              <a:rPr lang="en-US" sz="7209">
                <a:solidFill>
                  <a:srgbClr val="CBC8C8"/>
                </a:solidFill>
                <a:latin typeface="Poppins Ultra-Bold"/>
              </a:rPr>
              <a:t>TEAM MEMBERS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28911" y="8077105"/>
            <a:ext cx="3964840" cy="695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9"/>
              </a:lnSpc>
            </a:pPr>
            <a:r>
              <a:rPr lang="en-US" sz="2527">
                <a:solidFill>
                  <a:srgbClr val="CBC8C8"/>
                </a:solidFill>
                <a:latin typeface="Open Sans Extra Bold"/>
              </a:rPr>
              <a:t>Hoàng Khải Mạnh</a:t>
            </a:r>
          </a:p>
          <a:p>
            <a:pPr algn="ctr">
              <a:lnSpc>
                <a:spcPts val="2729"/>
              </a:lnSpc>
            </a:pPr>
            <a:r>
              <a:rPr lang="en-US" sz="2527">
                <a:solidFill>
                  <a:srgbClr val="CBC8C8"/>
                </a:solidFill>
                <a:latin typeface="Open Sans Extra Bold"/>
              </a:rPr>
              <a:t>-20225984-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89586" y="8077105"/>
            <a:ext cx="4093488" cy="695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9"/>
              </a:lnSpc>
            </a:pPr>
            <a:r>
              <a:rPr lang="en-US" sz="2527">
                <a:solidFill>
                  <a:srgbClr val="CBC8C8"/>
                </a:solidFill>
                <a:latin typeface="Open Sans Extra Bold"/>
              </a:rPr>
              <a:t>Hoàng Quốc Hưng</a:t>
            </a:r>
          </a:p>
          <a:p>
            <a:pPr algn="ctr">
              <a:lnSpc>
                <a:spcPts val="2729"/>
              </a:lnSpc>
            </a:pPr>
            <a:r>
              <a:rPr lang="en-US" sz="2527">
                <a:solidFill>
                  <a:srgbClr val="CBC8C8"/>
                </a:solidFill>
                <a:latin typeface="Open Sans Extra Bold"/>
              </a:rPr>
              <a:t>-20226043-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664049" y="8077105"/>
            <a:ext cx="3910981" cy="695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9"/>
              </a:lnSpc>
            </a:pPr>
            <a:r>
              <a:rPr lang="en-US" sz="2527">
                <a:solidFill>
                  <a:srgbClr val="CBC8C8"/>
                </a:solidFill>
                <a:latin typeface="Open Sans Extra Bold"/>
              </a:rPr>
              <a:t>Trương Linh Duyên</a:t>
            </a:r>
          </a:p>
          <a:p>
            <a:pPr algn="ctr">
              <a:lnSpc>
                <a:spcPts val="2729"/>
              </a:lnSpc>
            </a:pPr>
            <a:r>
              <a:rPr lang="en-US" sz="2527">
                <a:solidFill>
                  <a:srgbClr val="CBC8C8"/>
                </a:solidFill>
                <a:latin typeface="Open Sans Extra Bold"/>
              </a:rPr>
              <a:t>-20225968-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376554" y="8077105"/>
            <a:ext cx="3964840" cy="695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9"/>
              </a:lnSpc>
            </a:pPr>
            <a:r>
              <a:rPr lang="en-US" sz="2527">
                <a:solidFill>
                  <a:srgbClr val="CBC8C8"/>
                </a:solidFill>
                <a:latin typeface="Open Sans Extra Bold"/>
              </a:rPr>
              <a:t>Nguyễn Thị Thu Huyền</a:t>
            </a:r>
          </a:p>
          <a:p>
            <a:pPr algn="ctr">
              <a:lnSpc>
                <a:spcPts val="2729"/>
              </a:lnSpc>
            </a:pPr>
            <a:r>
              <a:rPr lang="en-US" sz="2527">
                <a:solidFill>
                  <a:srgbClr val="CBC8C8"/>
                </a:solidFill>
                <a:latin typeface="Open Sans Extra Bold"/>
              </a:rPr>
              <a:t>-20220073-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50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24813" y="-447896"/>
            <a:ext cx="11168813" cy="11182791"/>
          </a:xfrm>
          <a:custGeom>
            <a:avLst/>
            <a:gdLst/>
            <a:ahLst/>
            <a:cxnLst/>
            <a:rect r="r" b="b" t="t" l="l"/>
            <a:pathLst>
              <a:path h="11182791" w="11168813">
                <a:moveTo>
                  <a:pt x="0" y="0"/>
                </a:moveTo>
                <a:lnTo>
                  <a:pt x="11168813" y="0"/>
                </a:lnTo>
                <a:lnTo>
                  <a:pt x="11168813" y="11182792"/>
                </a:lnTo>
                <a:lnTo>
                  <a:pt x="0" y="11182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26525" y="-120965"/>
            <a:ext cx="11168813" cy="11182791"/>
          </a:xfrm>
          <a:custGeom>
            <a:avLst/>
            <a:gdLst/>
            <a:ahLst/>
            <a:cxnLst/>
            <a:rect r="r" b="b" t="t" l="l"/>
            <a:pathLst>
              <a:path h="11182791" w="11168813">
                <a:moveTo>
                  <a:pt x="0" y="0"/>
                </a:moveTo>
                <a:lnTo>
                  <a:pt x="11168813" y="0"/>
                </a:lnTo>
                <a:lnTo>
                  <a:pt x="11168813" y="11182791"/>
                </a:lnTo>
                <a:lnTo>
                  <a:pt x="0" y="11182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750162"/>
            <a:ext cx="16386673" cy="8971596"/>
            <a:chOff x="0" y="0"/>
            <a:chExt cx="4315831" cy="23628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315832" cy="2362889"/>
            </a:xfrm>
            <a:custGeom>
              <a:avLst/>
              <a:gdLst/>
              <a:ahLst/>
              <a:cxnLst/>
              <a:rect r="r" b="b" t="t" l="l"/>
              <a:pathLst>
                <a:path h="2362889" w="4315832">
                  <a:moveTo>
                    <a:pt x="9449" y="0"/>
                  </a:moveTo>
                  <a:lnTo>
                    <a:pt x="4306382" y="0"/>
                  </a:lnTo>
                  <a:cubicBezTo>
                    <a:pt x="4311601" y="0"/>
                    <a:pt x="4315832" y="4230"/>
                    <a:pt x="4315832" y="9449"/>
                  </a:cubicBezTo>
                  <a:lnTo>
                    <a:pt x="4315832" y="2353440"/>
                  </a:lnTo>
                  <a:cubicBezTo>
                    <a:pt x="4315832" y="2358659"/>
                    <a:pt x="4311601" y="2362889"/>
                    <a:pt x="4306382" y="2362889"/>
                  </a:cubicBezTo>
                  <a:lnTo>
                    <a:pt x="9449" y="2362889"/>
                  </a:lnTo>
                  <a:cubicBezTo>
                    <a:pt x="4230" y="2362889"/>
                    <a:pt x="0" y="2358659"/>
                    <a:pt x="0" y="2353440"/>
                  </a:cubicBezTo>
                  <a:lnTo>
                    <a:pt x="0" y="9449"/>
                  </a:lnTo>
                  <a:cubicBezTo>
                    <a:pt x="0" y="4230"/>
                    <a:pt x="4230" y="0"/>
                    <a:pt x="9449" y="0"/>
                  </a:cubicBezTo>
                  <a:close/>
                </a:path>
              </a:pathLst>
            </a:custGeom>
            <a:solidFill>
              <a:srgbClr val="042F3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4315831" cy="2391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32466" y="8488939"/>
            <a:ext cx="1592468" cy="1538723"/>
          </a:xfrm>
          <a:custGeom>
            <a:avLst/>
            <a:gdLst/>
            <a:ahLst/>
            <a:cxnLst/>
            <a:rect r="r" b="b" t="t" l="l"/>
            <a:pathLst>
              <a:path h="1538723" w="1592468">
                <a:moveTo>
                  <a:pt x="0" y="0"/>
                </a:moveTo>
                <a:lnTo>
                  <a:pt x="1592468" y="0"/>
                </a:lnTo>
                <a:lnTo>
                  <a:pt x="1592468" y="1538722"/>
                </a:lnTo>
                <a:lnTo>
                  <a:pt x="0" y="15387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756491" y="1529919"/>
            <a:ext cx="10775017" cy="6103117"/>
          </a:xfrm>
          <a:custGeom>
            <a:avLst/>
            <a:gdLst/>
            <a:ahLst/>
            <a:cxnLst/>
            <a:rect r="r" b="b" t="t" l="l"/>
            <a:pathLst>
              <a:path h="6103117" w="10775017">
                <a:moveTo>
                  <a:pt x="0" y="0"/>
                </a:moveTo>
                <a:lnTo>
                  <a:pt x="10775018" y="0"/>
                </a:lnTo>
                <a:lnTo>
                  <a:pt x="10775018" y="6103117"/>
                </a:lnTo>
                <a:lnTo>
                  <a:pt x="0" y="61031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683659" y="3519"/>
            <a:ext cx="5966595" cy="129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92"/>
              </a:lnSpc>
            </a:pPr>
            <a:r>
              <a:rPr lang="en-US" sz="7209">
                <a:solidFill>
                  <a:srgbClr val="EBCA5E"/>
                </a:solidFill>
                <a:latin typeface="Poppins Ultra-Bold"/>
              </a:rPr>
              <a:t>2. AI MODE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93281" y="8152074"/>
            <a:ext cx="14547352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Quicksand Bold"/>
              </a:rPr>
              <a:t>Using AI model to detect the position of hand on camera and change the applied force respect to that </a:t>
            </a:r>
          </a:p>
          <a:p>
            <a:pPr algn="l">
              <a:lnSpc>
                <a:spcPts val="3600"/>
              </a:lnSpc>
            </a:pPr>
          </a:p>
        </p:txBody>
      </p:sp>
    </p:spTree>
  </p:cSld>
  <p:clrMapOvr>
    <a:masterClrMapping/>
  </p:clrMapOvr>
  <p:transition spd="fast">
    <p:wipe dir="d"/>
  </p:transition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0D50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7354" y="3474757"/>
            <a:ext cx="18288000" cy="3194876"/>
            <a:chOff x="0" y="0"/>
            <a:chExt cx="4816593" cy="8414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841449"/>
            </a:xfrm>
            <a:custGeom>
              <a:avLst/>
              <a:gdLst/>
              <a:ahLst/>
              <a:cxnLst/>
              <a:rect r="r" b="b" t="t" l="l"/>
              <a:pathLst>
                <a:path h="84144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41449"/>
                  </a:lnTo>
                  <a:lnTo>
                    <a:pt x="0" y="841449"/>
                  </a:lnTo>
                  <a:close/>
                </a:path>
              </a:pathLst>
            </a:custGeom>
            <a:solidFill>
              <a:srgbClr val="12222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8795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899633" y="3899115"/>
            <a:ext cx="10488733" cy="2145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648"/>
              </a:lnSpc>
            </a:pPr>
            <a:r>
              <a:rPr lang="en-US" sz="11891">
                <a:solidFill>
                  <a:srgbClr val="FFFFFF"/>
                </a:solidFill>
                <a:latin typeface="Poppins Ultra-Bold"/>
              </a:rPr>
              <a:t>THANK YOU</a:t>
            </a:r>
          </a:p>
        </p:txBody>
      </p:sp>
    </p:spTree>
  </p:cSld>
  <p:clrMapOvr>
    <a:masterClrMapping/>
  </p:clrMapOvr>
  <p:transition spd="fast">
    <p:wipe dir="d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50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18587" y="-120965"/>
            <a:ext cx="11168813" cy="11182791"/>
          </a:xfrm>
          <a:custGeom>
            <a:avLst/>
            <a:gdLst/>
            <a:ahLst/>
            <a:cxnLst/>
            <a:rect r="r" b="b" t="t" l="l"/>
            <a:pathLst>
              <a:path h="11182791" w="11168813">
                <a:moveTo>
                  <a:pt x="0" y="0"/>
                </a:moveTo>
                <a:lnTo>
                  <a:pt x="11168812" y="0"/>
                </a:lnTo>
                <a:lnTo>
                  <a:pt x="11168812" y="11182791"/>
                </a:lnTo>
                <a:lnTo>
                  <a:pt x="0" y="11182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26525" y="-120965"/>
            <a:ext cx="11168813" cy="11182791"/>
          </a:xfrm>
          <a:custGeom>
            <a:avLst/>
            <a:gdLst/>
            <a:ahLst/>
            <a:cxnLst/>
            <a:rect r="r" b="b" t="t" l="l"/>
            <a:pathLst>
              <a:path h="11182791" w="11168813">
                <a:moveTo>
                  <a:pt x="0" y="0"/>
                </a:moveTo>
                <a:lnTo>
                  <a:pt x="11168813" y="0"/>
                </a:lnTo>
                <a:lnTo>
                  <a:pt x="11168813" y="11182791"/>
                </a:lnTo>
                <a:lnTo>
                  <a:pt x="0" y="11182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1912908"/>
            <a:ext cx="18288000" cy="5718102"/>
            <a:chOff x="0" y="0"/>
            <a:chExt cx="4816593" cy="150600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506002"/>
            </a:xfrm>
            <a:custGeom>
              <a:avLst/>
              <a:gdLst/>
              <a:ahLst/>
              <a:cxnLst/>
              <a:rect r="r" b="b" t="t" l="l"/>
              <a:pathLst>
                <a:path h="150600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506002"/>
                  </a:lnTo>
                  <a:lnTo>
                    <a:pt x="0" y="1506002"/>
                  </a:lnTo>
                  <a:close/>
                </a:path>
              </a:pathLst>
            </a:custGeom>
            <a:solidFill>
              <a:srgbClr val="12222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1544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968397" y="4170578"/>
            <a:ext cx="10674359" cy="1231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8296">
                <a:solidFill>
                  <a:srgbClr val="FFFFFF"/>
                </a:solidFill>
                <a:latin typeface="Poppins Ultra-Bold"/>
              </a:rPr>
              <a:t>I.   INTRODUCTION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50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04714" y="-289000"/>
            <a:ext cx="11168813" cy="11182791"/>
          </a:xfrm>
          <a:custGeom>
            <a:avLst/>
            <a:gdLst/>
            <a:ahLst/>
            <a:cxnLst/>
            <a:rect r="r" b="b" t="t" l="l"/>
            <a:pathLst>
              <a:path h="11182791" w="11168813">
                <a:moveTo>
                  <a:pt x="0" y="0"/>
                </a:moveTo>
                <a:lnTo>
                  <a:pt x="11168813" y="0"/>
                </a:lnTo>
                <a:lnTo>
                  <a:pt x="11168813" y="11182792"/>
                </a:lnTo>
                <a:lnTo>
                  <a:pt x="0" y="11182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40399" y="-289000"/>
            <a:ext cx="11168813" cy="11182791"/>
          </a:xfrm>
          <a:custGeom>
            <a:avLst/>
            <a:gdLst/>
            <a:ahLst/>
            <a:cxnLst/>
            <a:rect r="r" b="b" t="t" l="l"/>
            <a:pathLst>
              <a:path h="11182791" w="11168813">
                <a:moveTo>
                  <a:pt x="0" y="0"/>
                </a:moveTo>
                <a:lnTo>
                  <a:pt x="11168813" y="0"/>
                </a:lnTo>
                <a:lnTo>
                  <a:pt x="11168813" y="11182792"/>
                </a:lnTo>
                <a:lnTo>
                  <a:pt x="0" y="11182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9204407"/>
            <a:ext cx="16230600" cy="1034701"/>
          </a:xfrm>
          <a:custGeom>
            <a:avLst/>
            <a:gdLst/>
            <a:ahLst/>
            <a:cxnLst/>
            <a:rect r="r" b="b" t="t" l="l"/>
            <a:pathLst>
              <a:path h="1034701" w="16230600">
                <a:moveTo>
                  <a:pt x="0" y="0"/>
                </a:moveTo>
                <a:lnTo>
                  <a:pt x="16230600" y="0"/>
                </a:lnTo>
                <a:lnTo>
                  <a:pt x="16230600" y="1034701"/>
                </a:lnTo>
                <a:lnTo>
                  <a:pt x="0" y="10347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72627" y="750162"/>
            <a:ext cx="16386673" cy="8971596"/>
            <a:chOff x="0" y="0"/>
            <a:chExt cx="4315831" cy="23628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15832" cy="2362889"/>
            </a:xfrm>
            <a:custGeom>
              <a:avLst/>
              <a:gdLst/>
              <a:ahLst/>
              <a:cxnLst/>
              <a:rect r="r" b="b" t="t" l="l"/>
              <a:pathLst>
                <a:path h="2362889" w="4315832">
                  <a:moveTo>
                    <a:pt x="9449" y="0"/>
                  </a:moveTo>
                  <a:lnTo>
                    <a:pt x="4306382" y="0"/>
                  </a:lnTo>
                  <a:cubicBezTo>
                    <a:pt x="4311601" y="0"/>
                    <a:pt x="4315832" y="4230"/>
                    <a:pt x="4315832" y="9449"/>
                  </a:cubicBezTo>
                  <a:lnTo>
                    <a:pt x="4315832" y="2353440"/>
                  </a:lnTo>
                  <a:cubicBezTo>
                    <a:pt x="4315832" y="2358659"/>
                    <a:pt x="4311601" y="2362889"/>
                    <a:pt x="4306382" y="2362889"/>
                  </a:cubicBezTo>
                  <a:lnTo>
                    <a:pt x="9449" y="2362889"/>
                  </a:lnTo>
                  <a:cubicBezTo>
                    <a:pt x="4230" y="2362889"/>
                    <a:pt x="0" y="2358659"/>
                    <a:pt x="0" y="2353440"/>
                  </a:cubicBezTo>
                  <a:lnTo>
                    <a:pt x="0" y="9449"/>
                  </a:lnTo>
                  <a:cubicBezTo>
                    <a:pt x="0" y="4230"/>
                    <a:pt x="4230" y="0"/>
                    <a:pt x="9449" y="0"/>
                  </a:cubicBezTo>
                  <a:close/>
                </a:path>
              </a:pathLst>
            </a:custGeom>
            <a:solidFill>
              <a:srgbClr val="042F3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315831" cy="2391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830554">
            <a:off x="642150" y="7598913"/>
            <a:ext cx="1887808" cy="2179287"/>
          </a:xfrm>
          <a:custGeom>
            <a:avLst/>
            <a:gdLst/>
            <a:ahLst/>
            <a:cxnLst/>
            <a:rect r="r" b="b" t="t" l="l"/>
            <a:pathLst>
              <a:path h="2179287" w="1887808">
                <a:moveTo>
                  <a:pt x="0" y="0"/>
                </a:moveTo>
                <a:lnTo>
                  <a:pt x="1887808" y="0"/>
                </a:lnTo>
                <a:lnTo>
                  <a:pt x="1887808" y="2179287"/>
                </a:lnTo>
                <a:lnTo>
                  <a:pt x="0" y="21792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86054" y="311197"/>
            <a:ext cx="14564389" cy="235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 spc="413">
                <a:solidFill>
                  <a:srgbClr val="EBCA5E"/>
                </a:solidFill>
                <a:latin typeface="Anton"/>
              </a:rPr>
              <a:t>INTRODUCTION</a:t>
            </a:r>
          </a:p>
          <a:p>
            <a:pPr algn="ctr">
              <a:lnSpc>
                <a:spcPts val="9000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2763247" y="9504036"/>
            <a:ext cx="463766" cy="468351"/>
          </a:xfrm>
          <a:custGeom>
            <a:avLst/>
            <a:gdLst/>
            <a:ahLst/>
            <a:cxnLst/>
            <a:rect r="r" b="b" t="t" l="l"/>
            <a:pathLst>
              <a:path h="468351" w="463766">
                <a:moveTo>
                  <a:pt x="0" y="0"/>
                </a:moveTo>
                <a:lnTo>
                  <a:pt x="463765" y="0"/>
                </a:lnTo>
                <a:lnTo>
                  <a:pt x="463765" y="468351"/>
                </a:lnTo>
                <a:lnTo>
                  <a:pt x="0" y="4683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506" r="0" b="-1506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408862" y="7898522"/>
            <a:ext cx="463766" cy="468351"/>
          </a:xfrm>
          <a:custGeom>
            <a:avLst/>
            <a:gdLst/>
            <a:ahLst/>
            <a:cxnLst/>
            <a:rect r="r" b="b" t="t" l="l"/>
            <a:pathLst>
              <a:path h="468351" w="463766">
                <a:moveTo>
                  <a:pt x="463765" y="0"/>
                </a:moveTo>
                <a:lnTo>
                  <a:pt x="0" y="0"/>
                </a:lnTo>
                <a:lnTo>
                  <a:pt x="0" y="468351"/>
                </a:lnTo>
                <a:lnTo>
                  <a:pt x="463765" y="468351"/>
                </a:lnTo>
                <a:lnTo>
                  <a:pt x="463765" y="0"/>
                </a:lnTo>
                <a:close/>
              </a:path>
            </a:pathLst>
          </a:custGeom>
          <a:blipFill>
            <a:blip r:embed="rId6"/>
            <a:stretch>
              <a:fillRect l="0" t="-1506" r="0" b="-1506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779986" y="3546026"/>
            <a:ext cx="10571956" cy="5958009"/>
          </a:xfrm>
          <a:custGeom>
            <a:avLst/>
            <a:gdLst/>
            <a:ahLst/>
            <a:cxnLst/>
            <a:rect r="r" b="b" t="t" l="l"/>
            <a:pathLst>
              <a:path h="5958009" w="10571956">
                <a:moveTo>
                  <a:pt x="0" y="0"/>
                </a:moveTo>
                <a:lnTo>
                  <a:pt x="10571956" y="0"/>
                </a:lnTo>
                <a:lnTo>
                  <a:pt x="10571956" y="5958010"/>
                </a:lnTo>
                <a:lnTo>
                  <a:pt x="0" y="59580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48799" y="3072011"/>
            <a:ext cx="1345813" cy="1564898"/>
          </a:xfrm>
          <a:custGeom>
            <a:avLst/>
            <a:gdLst/>
            <a:ahLst/>
            <a:cxnLst/>
            <a:rect r="r" b="b" t="t" l="l"/>
            <a:pathLst>
              <a:path h="1564898" w="1345813">
                <a:moveTo>
                  <a:pt x="0" y="0"/>
                </a:moveTo>
                <a:lnTo>
                  <a:pt x="1345813" y="0"/>
                </a:lnTo>
                <a:lnTo>
                  <a:pt x="1345813" y="1564899"/>
                </a:lnTo>
                <a:lnTo>
                  <a:pt x="0" y="15648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48799" y="1416097"/>
            <a:ext cx="14401644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CBC8C8"/>
                </a:solidFill>
                <a:latin typeface="Poppins"/>
              </a:rPr>
              <a:t>Newton’s laws of motion are the foundation of dynamics. 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CBC8C8"/>
                </a:solidFill>
                <a:latin typeface="Poppins"/>
              </a:rPr>
              <a:t>These laws provide an example of the breadth and simplicity of principles under which nature functions.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CBC8C8"/>
                </a:solidFill>
                <a:latin typeface="Poppins"/>
              </a:rPr>
              <a:t>Basic knowledge: Gravitation force, normal force, friction, Newton’s laws of motion, Newton’s law for rotation.</a:t>
            </a:r>
          </a:p>
          <a:p>
            <a:pPr algn="just">
              <a:lnSpc>
                <a:spcPts val="2380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2191645" y="2714506"/>
            <a:ext cx="11948827" cy="657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CBC8C8"/>
                </a:solidFill>
                <a:latin typeface="Poppins"/>
              </a:rPr>
              <a:t>In this project, we create a interactive simulation for demonstrating Newton’s laws of motion.</a:t>
            </a:r>
            <a:r>
              <a:rPr lang="en-US" sz="1999">
                <a:solidFill>
                  <a:srgbClr val="CBC8C8"/>
                </a:solidFill>
                <a:latin typeface="Poppins"/>
              </a:rPr>
              <a:t> </a:t>
            </a:r>
          </a:p>
          <a:p>
            <a:pPr algn="just">
              <a:lnSpc>
                <a:spcPts val="23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50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04714" y="-289000"/>
            <a:ext cx="11168813" cy="11182791"/>
          </a:xfrm>
          <a:custGeom>
            <a:avLst/>
            <a:gdLst/>
            <a:ahLst/>
            <a:cxnLst/>
            <a:rect r="r" b="b" t="t" l="l"/>
            <a:pathLst>
              <a:path h="11182791" w="11168813">
                <a:moveTo>
                  <a:pt x="0" y="0"/>
                </a:moveTo>
                <a:lnTo>
                  <a:pt x="11168813" y="0"/>
                </a:lnTo>
                <a:lnTo>
                  <a:pt x="11168813" y="11182792"/>
                </a:lnTo>
                <a:lnTo>
                  <a:pt x="0" y="11182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40399" y="-289000"/>
            <a:ext cx="11168813" cy="11182791"/>
          </a:xfrm>
          <a:custGeom>
            <a:avLst/>
            <a:gdLst/>
            <a:ahLst/>
            <a:cxnLst/>
            <a:rect r="r" b="b" t="t" l="l"/>
            <a:pathLst>
              <a:path h="11182791" w="11168813">
                <a:moveTo>
                  <a:pt x="0" y="0"/>
                </a:moveTo>
                <a:lnTo>
                  <a:pt x="11168813" y="0"/>
                </a:lnTo>
                <a:lnTo>
                  <a:pt x="11168813" y="11182792"/>
                </a:lnTo>
                <a:lnTo>
                  <a:pt x="0" y="11182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1912908"/>
            <a:ext cx="18288000" cy="5718102"/>
            <a:chOff x="0" y="0"/>
            <a:chExt cx="4816593" cy="150600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506002"/>
            </a:xfrm>
            <a:custGeom>
              <a:avLst/>
              <a:gdLst/>
              <a:ahLst/>
              <a:cxnLst/>
              <a:rect r="r" b="b" t="t" l="l"/>
              <a:pathLst>
                <a:path h="150600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506002"/>
                  </a:lnTo>
                  <a:lnTo>
                    <a:pt x="0" y="1506002"/>
                  </a:lnTo>
                  <a:close/>
                </a:path>
              </a:pathLst>
            </a:custGeom>
            <a:solidFill>
              <a:srgbClr val="12222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1544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968397" y="4170578"/>
            <a:ext cx="10674359" cy="1231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8296">
                <a:solidFill>
                  <a:srgbClr val="FFFFFF"/>
                </a:solidFill>
                <a:latin typeface="Poppins Ultra-Bold"/>
              </a:rPr>
              <a:t>II.   DESIGN</a:t>
            </a:r>
          </a:p>
        </p:txBody>
      </p:sp>
    </p:spTree>
  </p:cSld>
  <p:clrMapOvr>
    <a:masterClrMapping/>
  </p:clrMapOvr>
  <p:transition spd="med">
    <p:cover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50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18587" y="-120965"/>
            <a:ext cx="11168813" cy="11182791"/>
          </a:xfrm>
          <a:custGeom>
            <a:avLst/>
            <a:gdLst/>
            <a:ahLst/>
            <a:cxnLst/>
            <a:rect r="r" b="b" t="t" l="l"/>
            <a:pathLst>
              <a:path h="11182791" w="11168813">
                <a:moveTo>
                  <a:pt x="0" y="0"/>
                </a:moveTo>
                <a:lnTo>
                  <a:pt x="11168812" y="0"/>
                </a:lnTo>
                <a:lnTo>
                  <a:pt x="11168812" y="11182791"/>
                </a:lnTo>
                <a:lnTo>
                  <a:pt x="0" y="11182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26525" y="-120965"/>
            <a:ext cx="11168813" cy="11182791"/>
          </a:xfrm>
          <a:custGeom>
            <a:avLst/>
            <a:gdLst/>
            <a:ahLst/>
            <a:cxnLst/>
            <a:rect r="r" b="b" t="t" l="l"/>
            <a:pathLst>
              <a:path h="11182791" w="11168813">
                <a:moveTo>
                  <a:pt x="0" y="0"/>
                </a:moveTo>
                <a:lnTo>
                  <a:pt x="11168813" y="0"/>
                </a:lnTo>
                <a:lnTo>
                  <a:pt x="11168813" y="11182791"/>
                </a:lnTo>
                <a:lnTo>
                  <a:pt x="0" y="11182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72627" y="750162"/>
            <a:ext cx="16386673" cy="8971596"/>
            <a:chOff x="0" y="0"/>
            <a:chExt cx="4315831" cy="23628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315832" cy="2362889"/>
            </a:xfrm>
            <a:custGeom>
              <a:avLst/>
              <a:gdLst/>
              <a:ahLst/>
              <a:cxnLst/>
              <a:rect r="r" b="b" t="t" l="l"/>
              <a:pathLst>
                <a:path h="2362889" w="4315832">
                  <a:moveTo>
                    <a:pt x="9449" y="0"/>
                  </a:moveTo>
                  <a:lnTo>
                    <a:pt x="4306382" y="0"/>
                  </a:lnTo>
                  <a:cubicBezTo>
                    <a:pt x="4311601" y="0"/>
                    <a:pt x="4315832" y="4230"/>
                    <a:pt x="4315832" y="9449"/>
                  </a:cubicBezTo>
                  <a:lnTo>
                    <a:pt x="4315832" y="2353440"/>
                  </a:lnTo>
                  <a:cubicBezTo>
                    <a:pt x="4315832" y="2358659"/>
                    <a:pt x="4311601" y="2362889"/>
                    <a:pt x="4306382" y="2362889"/>
                  </a:cubicBezTo>
                  <a:lnTo>
                    <a:pt x="9449" y="2362889"/>
                  </a:lnTo>
                  <a:cubicBezTo>
                    <a:pt x="4230" y="2362889"/>
                    <a:pt x="0" y="2358659"/>
                    <a:pt x="0" y="2353440"/>
                  </a:cubicBezTo>
                  <a:lnTo>
                    <a:pt x="0" y="9449"/>
                  </a:lnTo>
                  <a:cubicBezTo>
                    <a:pt x="0" y="4230"/>
                    <a:pt x="4230" y="0"/>
                    <a:pt x="9449" y="0"/>
                  </a:cubicBezTo>
                  <a:close/>
                </a:path>
              </a:pathLst>
            </a:custGeom>
            <a:solidFill>
              <a:srgbClr val="042F3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4315831" cy="2391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093325" y="6939082"/>
            <a:ext cx="4196325" cy="2155910"/>
          </a:xfrm>
          <a:custGeom>
            <a:avLst/>
            <a:gdLst/>
            <a:ahLst/>
            <a:cxnLst/>
            <a:rect r="r" b="b" t="t" l="l"/>
            <a:pathLst>
              <a:path h="2155910" w="4196325">
                <a:moveTo>
                  <a:pt x="0" y="0"/>
                </a:moveTo>
                <a:lnTo>
                  <a:pt x="4196326" y="0"/>
                </a:lnTo>
                <a:lnTo>
                  <a:pt x="4196326" y="2155910"/>
                </a:lnTo>
                <a:lnTo>
                  <a:pt x="0" y="21559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973" t="-234409" r="-205787" b="-757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32466" y="8488939"/>
            <a:ext cx="1592468" cy="1538723"/>
          </a:xfrm>
          <a:custGeom>
            <a:avLst/>
            <a:gdLst/>
            <a:ahLst/>
            <a:cxnLst/>
            <a:rect r="r" b="b" t="t" l="l"/>
            <a:pathLst>
              <a:path h="1538723" w="1592468">
                <a:moveTo>
                  <a:pt x="0" y="0"/>
                </a:moveTo>
                <a:lnTo>
                  <a:pt x="1592468" y="0"/>
                </a:lnTo>
                <a:lnTo>
                  <a:pt x="1592468" y="1538722"/>
                </a:lnTo>
                <a:lnTo>
                  <a:pt x="0" y="15387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268582" y="3519"/>
            <a:ext cx="7594764" cy="129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92"/>
              </a:lnSpc>
            </a:pPr>
            <a:r>
              <a:rPr lang="en-US" sz="7209">
                <a:solidFill>
                  <a:srgbClr val="EBCA5E"/>
                </a:solidFill>
                <a:latin typeface="Poppins Ultra-Bold"/>
              </a:rPr>
              <a:t>1. MAIN OBJECT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842672" y="1885432"/>
            <a:ext cx="13082496" cy="7372868"/>
            <a:chOff x="0" y="0"/>
            <a:chExt cx="17443328" cy="98304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443328" cy="9830490"/>
            </a:xfrm>
            <a:custGeom>
              <a:avLst/>
              <a:gdLst/>
              <a:ahLst/>
              <a:cxnLst/>
              <a:rect r="r" b="b" t="t" l="l"/>
              <a:pathLst>
                <a:path h="9830490" w="17443328">
                  <a:moveTo>
                    <a:pt x="0" y="0"/>
                  </a:moveTo>
                  <a:lnTo>
                    <a:pt x="17443328" y="0"/>
                  </a:lnTo>
                  <a:lnTo>
                    <a:pt x="17443328" y="9830490"/>
                  </a:lnTo>
                  <a:lnTo>
                    <a:pt x="0" y="98304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6000"/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6621966" y="3113082"/>
              <a:ext cx="3826977" cy="3203981"/>
            </a:xfrm>
            <a:custGeom>
              <a:avLst/>
              <a:gdLst/>
              <a:ahLst/>
              <a:cxnLst/>
              <a:rect r="r" b="b" t="t" l="l"/>
              <a:pathLst>
                <a:path h="3203981" w="3826977">
                  <a:moveTo>
                    <a:pt x="0" y="0"/>
                  </a:moveTo>
                  <a:lnTo>
                    <a:pt x="3826977" y="0"/>
                  </a:lnTo>
                  <a:lnTo>
                    <a:pt x="3826977" y="3203980"/>
                  </a:lnTo>
                  <a:lnTo>
                    <a:pt x="0" y="32039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73033" t="-97162" r="-182765" b="-109658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34205" y="6738199"/>
              <a:ext cx="5595100" cy="2874547"/>
            </a:xfrm>
            <a:custGeom>
              <a:avLst/>
              <a:gdLst/>
              <a:ahLst/>
              <a:cxnLst/>
              <a:rect r="r" b="b" t="t" l="l"/>
              <a:pathLst>
                <a:path h="2874547" w="5595100">
                  <a:moveTo>
                    <a:pt x="0" y="0"/>
                  </a:moveTo>
                  <a:lnTo>
                    <a:pt x="5595100" y="0"/>
                  </a:lnTo>
                  <a:lnTo>
                    <a:pt x="5595100" y="2874547"/>
                  </a:lnTo>
                  <a:lnTo>
                    <a:pt x="0" y="2874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973" t="-234409" r="-205787" b="-7574"/>
              </a:stretch>
            </a:blipFill>
          </p:spPr>
        </p:sp>
      </p:grpSp>
    </p:spTree>
  </p:cSld>
  <p:clrMapOvr>
    <a:masterClrMapping/>
  </p:clrMapOvr>
  <p:transition spd="fast">
    <p:wipe dir="d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50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04714" y="-289000"/>
            <a:ext cx="11168813" cy="11182791"/>
          </a:xfrm>
          <a:custGeom>
            <a:avLst/>
            <a:gdLst/>
            <a:ahLst/>
            <a:cxnLst/>
            <a:rect r="r" b="b" t="t" l="l"/>
            <a:pathLst>
              <a:path h="11182791" w="11168813">
                <a:moveTo>
                  <a:pt x="0" y="0"/>
                </a:moveTo>
                <a:lnTo>
                  <a:pt x="11168813" y="0"/>
                </a:lnTo>
                <a:lnTo>
                  <a:pt x="11168813" y="11182792"/>
                </a:lnTo>
                <a:lnTo>
                  <a:pt x="0" y="11182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64099" y="-289000"/>
            <a:ext cx="11168813" cy="11182791"/>
          </a:xfrm>
          <a:custGeom>
            <a:avLst/>
            <a:gdLst/>
            <a:ahLst/>
            <a:cxnLst/>
            <a:rect r="r" b="b" t="t" l="l"/>
            <a:pathLst>
              <a:path h="11182791" w="11168813">
                <a:moveTo>
                  <a:pt x="0" y="0"/>
                </a:moveTo>
                <a:lnTo>
                  <a:pt x="11168813" y="0"/>
                </a:lnTo>
                <a:lnTo>
                  <a:pt x="11168813" y="11182792"/>
                </a:lnTo>
                <a:lnTo>
                  <a:pt x="0" y="11182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14914" y="3336945"/>
            <a:ext cx="7868316" cy="6135601"/>
            <a:chOff x="0" y="0"/>
            <a:chExt cx="1788078" cy="13943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88078" cy="1394318"/>
            </a:xfrm>
            <a:custGeom>
              <a:avLst/>
              <a:gdLst/>
              <a:ahLst/>
              <a:cxnLst/>
              <a:rect r="r" b="b" t="t" l="l"/>
              <a:pathLst>
                <a:path h="1394318" w="1788078">
                  <a:moveTo>
                    <a:pt x="0" y="0"/>
                  </a:moveTo>
                  <a:lnTo>
                    <a:pt x="1788078" y="0"/>
                  </a:lnTo>
                  <a:lnTo>
                    <a:pt x="1788078" y="1394318"/>
                  </a:lnTo>
                  <a:lnTo>
                    <a:pt x="0" y="1394318"/>
                  </a:lnTo>
                  <a:close/>
                </a:path>
              </a:pathLst>
            </a:custGeom>
            <a:solidFill>
              <a:srgbClr val="042F3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788078" cy="1441943"/>
            </a:xfrm>
            <a:prstGeom prst="rect">
              <a:avLst/>
            </a:prstGeom>
          </p:spPr>
          <p:txBody>
            <a:bodyPr anchor="ctr" rtlCol="false" tIns="18399" lIns="18399" bIns="18399" rIns="18399"/>
            <a:lstStyle/>
            <a:p>
              <a:pPr algn="ctr">
                <a:lnSpc>
                  <a:spcPts val="314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14914" y="507702"/>
            <a:ext cx="16230600" cy="2314893"/>
            <a:chOff x="0" y="0"/>
            <a:chExt cx="3688411" cy="5260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88411" cy="526060"/>
            </a:xfrm>
            <a:custGeom>
              <a:avLst/>
              <a:gdLst/>
              <a:ahLst/>
              <a:cxnLst/>
              <a:rect r="r" b="b" t="t" l="l"/>
              <a:pathLst>
                <a:path h="526060" w="3688411">
                  <a:moveTo>
                    <a:pt x="0" y="0"/>
                  </a:moveTo>
                  <a:lnTo>
                    <a:pt x="3688411" y="0"/>
                  </a:lnTo>
                  <a:lnTo>
                    <a:pt x="3688411" y="526060"/>
                  </a:lnTo>
                  <a:lnTo>
                    <a:pt x="0" y="526060"/>
                  </a:lnTo>
                  <a:close/>
                </a:path>
              </a:pathLst>
            </a:custGeom>
            <a:solidFill>
              <a:srgbClr val="042F3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3688411" cy="573685"/>
            </a:xfrm>
            <a:prstGeom prst="rect">
              <a:avLst/>
            </a:prstGeom>
          </p:spPr>
          <p:txBody>
            <a:bodyPr anchor="ctr" rtlCol="false" tIns="18399" lIns="18399" bIns="18399" rIns="18399"/>
            <a:lstStyle/>
            <a:p>
              <a:pPr algn="ctr">
                <a:lnSpc>
                  <a:spcPts val="314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387030" y="3336945"/>
            <a:ext cx="7858484" cy="6135601"/>
            <a:chOff x="0" y="0"/>
            <a:chExt cx="1785844" cy="139431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85844" cy="1394318"/>
            </a:xfrm>
            <a:custGeom>
              <a:avLst/>
              <a:gdLst/>
              <a:ahLst/>
              <a:cxnLst/>
              <a:rect r="r" b="b" t="t" l="l"/>
              <a:pathLst>
                <a:path h="1394318" w="1785844">
                  <a:moveTo>
                    <a:pt x="0" y="0"/>
                  </a:moveTo>
                  <a:lnTo>
                    <a:pt x="1785844" y="0"/>
                  </a:lnTo>
                  <a:lnTo>
                    <a:pt x="1785844" y="1394318"/>
                  </a:lnTo>
                  <a:lnTo>
                    <a:pt x="0" y="1394318"/>
                  </a:lnTo>
                  <a:close/>
                </a:path>
              </a:pathLst>
            </a:custGeom>
            <a:solidFill>
              <a:srgbClr val="042F3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785844" cy="1441943"/>
            </a:xfrm>
            <a:prstGeom prst="rect">
              <a:avLst/>
            </a:prstGeom>
          </p:spPr>
          <p:txBody>
            <a:bodyPr anchor="ctr" rtlCol="false" tIns="18399" lIns="18399" bIns="18399" rIns="18399"/>
            <a:lstStyle/>
            <a:p>
              <a:pPr algn="ctr">
                <a:lnSpc>
                  <a:spcPts val="3143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601309" y="3604196"/>
            <a:ext cx="6695527" cy="1536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79"/>
              </a:lnSpc>
            </a:pPr>
            <a:r>
              <a:rPr lang="en-US" sz="3999">
                <a:solidFill>
                  <a:srgbClr val="FFFFFF"/>
                </a:solidFill>
                <a:latin typeface="Quicksand Bold"/>
              </a:rPr>
              <a:t>Cylinder-shaped object</a:t>
            </a:r>
          </a:p>
          <a:p>
            <a:pPr algn="ctr" marL="0" indent="0" lvl="1">
              <a:lnSpc>
                <a:spcPts val="6279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2784352" y="1190625"/>
            <a:ext cx="12664154" cy="235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 spc="413">
                <a:solidFill>
                  <a:srgbClr val="EBCA5E"/>
                </a:solidFill>
                <a:latin typeface="Anton"/>
              </a:rPr>
              <a:t>1.MAIN OBJECT</a:t>
            </a:r>
          </a:p>
          <a:p>
            <a:pPr algn="ctr">
              <a:lnSpc>
                <a:spcPts val="900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0400220" y="3604196"/>
            <a:ext cx="5832104" cy="745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27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Quicksand Bold"/>
              </a:rPr>
              <a:t>Cube-shaped object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343733" y="9472546"/>
            <a:ext cx="6695527" cy="426840"/>
          </a:xfrm>
          <a:custGeom>
            <a:avLst/>
            <a:gdLst/>
            <a:ahLst/>
            <a:cxnLst/>
            <a:rect r="r" b="b" t="t" l="l"/>
            <a:pathLst>
              <a:path h="426840" w="6695527">
                <a:moveTo>
                  <a:pt x="0" y="0"/>
                </a:moveTo>
                <a:lnTo>
                  <a:pt x="6695527" y="0"/>
                </a:lnTo>
                <a:lnTo>
                  <a:pt x="6695527" y="426840"/>
                </a:lnTo>
                <a:lnTo>
                  <a:pt x="0" y="4268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864099" y="9472546"/>
            <a:ext cx="6695527" cy="426840"/>
          </a:xfrm>
          <a:custGeom>
            <a:avLst/>
            <a:gdLst/>
            <a:ahLst/>
            <a:cxnLst/>
            <a:rect r="r" b="b" t="t" l="l"/>
            <a:pathLst>
              <a:path h="426840" w="6695527">
                <a:moveTo>
                  <a:pt x="0" y="0"/>
                </a:moveTo>
                <a:lnTo>
                  <a:pt x="6695527" y="0"/>
                </a:lnTo>
                <a:lnTo>
                  <a:pt x="6695527" y="426840"/>
                </a:lnTo>
                <a:lnTo>
                  <a:pt x="0" y="4268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691496" y="5143500"/>
            <a:ext cx="3841642" cy="3810786"/>
          </a:xfrm>
          <a:custGeom>
            <a:avLst/>
            <a:gdLst/>
            <a:ahLst/>
            <a:cxnLst/>
            <a:rect r="r" b="b" t="t" l="l"/>
            <a:pathLst>
              <a:path h="3810786" w="3841642">
                <a:moveTo>
                  <a:pt x="0" y="0"/>
                </a:moveTo>
                <a:lnTo>
                  <a:pt x="3841642" y="0"/>
                </a:lnTo>
                <a:lnTo>
                  <a:pt x="3841642" y="3810786"/>
                </a:lnTo>
                <a:lnTo>
                  <a:pt x="0" y="38107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636346" y="5216671"/>
            <a:ext cx="2296011" cy="2020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2"/>
              </a:lnSpc>
            </a:pPr>
            <a:r>
              <a:rPr lang="en-US" sz="2600">
                <a:solidFill>
                  <a:srgbClr val="FFFFFF"/>
                </a:solidFill>
                <a:latin typeface="Quicksand Bold"/>
              </a:rPr>
              <a:t>Parameters:</a:t>
            </a:r>
          </a:p>
          <a:p>
            <a:pPr algn="l" marL="561347" indent="-280674" lvl="1">
              <a:lnSpc>
                <a:spcPts val="4082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Quicksand Bold"/>
              </a:rPr>
              <a:t>Radius</a:t>
            </a:r>
          </a:p>
          <a:p>
            <a:pPr algn="l" marL="561347" indent="-280674" lvl="1">
              <a:lnSpc>
                <a:spcPts val="4082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Quicksand Bold"/>
              </a:rPr>
              <a:t>Mass</a:t>
            </a:r>
          </a:p>
          <a:p>
            <a:pPr algn="l" marL="0" indent="0" lvl="1">
              <a:lnSpc>
                <a:spcPts val="4082"/>
              </a:lnSpc>
              <a:spcBef>
                <a:spcPct val="0"/>
              </a:spcBef>
            </a:pP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2924857" y="5005723"/>
            <a:ext cx="3842675" cy="3810786"/>
          </a:xfrm>
          <a:custGeom>
            <a:avLst/>
            <a:gdLst/>
            <a:ahLst/>
            <a:cxnLst/>
            <a:rect r="r" b="b" t="t" l="l"/>
            <a:pathLst>
              <a:path h="3810786" w="3842675">
                <a:moveTo>
                  <a:pt x="0" y="0"/>
                </a:moveTo>
                <a:lnTo>
                  <a:pt x="3842674" y="0"/>
                </a:lnTo>
                <a:lnTo>
                  <a:pt x="3842674" y="3810786"/>
                </a:lnTo>
                <a:lnTo>
                  <a:pt x="0" y="38107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9864099" y="5216671"/>
            <a:ext cx="3060757" cy="2535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2"/>
              </a:lnSpc>
            </a:pPr>
            <a:r>
              <a:rPr lang="en-US" sz="2600">
                <a:solidFill>
                  <a:srgbClr val="FFFFFF"/>
                </a:solidFill>
                <a:latin typeface="Quicksand Bold"/>
              </a:rPr>
              <a:t>Parameters:</a:t>
            </a:r>
          </a:p>
          <a:p>
            <a:pPr algn="l" marL="561347" indent="-280674" lvl="1">
              <a:lnSpc>
                <a:spcPts val="4082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Quicksand Bold"/>
              </a:rPr>
              <a:t>Si</a:t>
            </a:r>
            <a:r>
              <a:rPr lang="en-US" sz="2600">
                <a:solidFill>
                  <a:srgbClr val="FFFFFF"/>
                </a:solidFill>
                <a:latin typeface="Quicksand Bold"/>
              </a:rPr>
              <a:t>de-length</a:t>
            </a:r>
          </a:p>
          <a:p>
            <a:pPr algn="l" marL="561347" indent="-280674" lvl="1">
              <a:lnSpc>
                <a:spcPts val="4082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Quicksand Bold"/>
              </a:rPr>
              <a:t>Mass</a:t>
            </a:r>
          </a:p>
          <a:p>
            <a:pPr algn="l">
              <a:lnSpc>
                <a:spcPts val="4082"/>
              </a:lnSpc>
            </a:pPr>
          </a:p>
          <a:p>
            <a:pPr algn="l" marL="0" indent="0" lvl="1">
              <a:lnSpc>
                <a:spcPts val="4082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wipe dir="d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50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04714" y="-289000"/>
            <a:ext cx="11168813" cy="11182791"/>
          </a:xfrm>
          <a:custGeom>
            <a:avLst/>
            <a:gdLst/>
            <a:ahLst/>
            <a:cxnLst/>
            <a:rect r="r" b="b" t="t" l="l"/>
            <a:pathLst>
              <a:path h="11182791" w="11168813">
                <a:moveTo>
                  <a:pt x="0" y="0"/>
                </a:moveTo>
                <a:lnTo>
                  <a:pt x="11168813" y="0"/>
                </a:lnTo>
                <a:lnTo>
                  <a:pt x="11168813" y="11182792"/>
                </a:lnTo>
                <a:lnTo>
                  <a:pt x="0" y="11182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64099" y="-289000"/>
            <a:ext cx="11168813" cy="11182791"/>
          </a:xfrm>
          <a:custGeom>
            <a:avLst/>
            <a:gdLst/>
            <a:ahLst/>
            <a:cxnLst/>
            <a:rect r="r" b="b" t="t" l="l"/>
            <a:pathLst>
              <a:path h="11182791" w="11168813">
                <a:moveTo>
                  <a:pt x="0" y="0"/>
                </a:moveTo>
                <a:lnTo>
                  <a:pt x="11168813" y="0"/>
                </a:lnTo>
                <a:lnTo>
                  <a:pt x="11168813" y="11182792"/>
                </a:lnTo>
                <a:lnTo>
                  <a:pt x="0" y="11182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492581" y="282441"/>
            <a:ext cx="9966515" cy="9891617"/>
            <a:chOff x="0" y="0"/>
            <a:chExt cx="2624926" cy="260519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24926" cy="2605200"/>
            </a:xfrm>
            <a:custGeom>
              <a:avLst/>
              <a:gdLst/>
              <a:ahLst/>
              <a:cxnLst/>
              <a:rect r="r" b="b" t="t" l="l"/>
              <a:pathLst>
                <a:path h="2605200" w="2624926">
                  <a:moveTo>
                    <a:pt x="15536" y="0"/>
                  </a:moveTo>
                  <a:lnTo>
                    <a:pt x="2609390" y="0"/>
                  </a:lnTo>
                  <a:cubicBezTo>
                    <a:pt x="2617970" y="0"/>
                    <a:pt x="2624926" y="6956"/>
                    <a:pt x="2624926" y="15536"/>
                  </a:cubicBezTo>
                  <a:lnTo>
                    <a:pt x="2624926" y="2589664"/>
                  </a:lnTo>
                  <a:cubicBezTo>
                    <a:pt x="2624926" y="2598244"/>
                    <a:pt x="2617970" y="2605200"/>
                    <a:pt x="2609390" y="2605200"/>
                  </a:cubicBezTo>
                  <a:lnTo>
                    <a:pt x="15536" y="2605200"/>
                  </a:lnTo>
                  <a:cubicBezTo>
                    <a:pt x="6956" y="2605200"/>
                    <a:pt x="0" y="2598244"/>
                    <a:pt x="0" y="2589664"/>
                  </a:cubicBezTo>
                  <a:lnTo>
                    <a:pt x="0" y="15536"/>
                  </a:lnTo>
                  <a:cubicBezTo>
                    <a:pt x="0" y="6956"/>
                    <a:pt x="6956" y="0"/>
                    <a:pt x="15536" y="0"/>
                  </a:cubicBezTo>
                  <a:close/>
                </a:path>
              </a:pathLst>
            </a:custGeom>
            <a:solidFill>
              <a:srgbClr val="042F3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2624926" cy="26337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053799" y="594670"/>
            <a:ext cx="6844078" cy="3589341"/>
          </a:xfrm>
          <a:custGeom>
            <a:avLst/>
            <a:gdLst/>
            <a:ahLst/>
            <a:cxnLst/>
            <a:rect r="r" b="b" t="t" l="l"/>
            <a:pathLst>
              <a:path h="3589341" w="6844078">
                <a:moveTo>
                  <a:pt x="0" y="0"/>
                </a:moveTo>
                <a:lnTo>
                  <a:pt x="6844078" y="0"/>
                </a:lnTo>
                <a:lnTo>
                  <a:pt x="6844078" y="3589341"/>
                </a:lnTo>
                <a:lnTo>
                  <a:pt x="0" y="3589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03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95442" y="1167653"/>
            <a:ext cx="7592323" cy="235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 spc="413">
                <a:solidFill>
                  <a:srgbClr val="EBCA5E"/>
                </a:solidFill>
                <a:latin typeface="Anton"/>
              </a:rPr>
              <a:t>1.MAIN OBJECT</a:t>
            </a:r>
          </a:p>
          <a:p>
            <a:pPr algn="ctr">
              <a:lnSpc>
                <a:spcPts val="9000"/>
              </a:lnSpc>
            </a:pPr>
          </a:p>
        </p:txBody>
      </p:sp>
      <p:sp>
        <p:nvSpPr>
          <p:cNvPr name="AutoShape 9" id="9"/>
          <p:cNvSpPr/>
          <p:nvPr/>
        </p:nvSpPr>
        <p:spPr>
          <a:xfrm>
            <a:off x="1033573" y="3303468"/>
            <a:ext cx="6492240" cy="0"/>
          </a:xfrm>
          <a:prstGeom prst="line">
            <a:avLst/>
          </a:prstGeom>
          <a:ln cap="flat" w="38100">
            <a:solidFill>
              <a:srgbClr val="1222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8492581" y="282441"/>
            <a:ext cx="9795419" cy="624458"/>
          </a:xfrm>
          <a:custGeom>
            <a:avLst/>
            <a:gdLst/>
            <a:ahLst/>
            <a:cxnLst/>
            <a:rect r="r" b="b" t="t" l="l"/>
            <a:pathLst>
              <a:path h="624458" w="9795419">
                <a:moveTo>
                  <a:pt x="0" y="0"/>
                </a:moveTo>
                <a:lnTo>
                  <a:pt x="9795419" y="0"/>
                </a:lnTo>
                <a:lnTo>
                  <a:pt x="9795419" y="624458"/>
                </a:lnTo>
                <a:lnTo>
                  <a:pt x="0" y="6244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492581" y="10174058"/>
            <a:ext cx="9795419" cy="624458"/>
          </a:xfrm>
          <a:custGeom>
            <a:avLst/>
            <a:gdLst/>
            <a:ahLst/>
            <a:cxnLst/>
            <a:rect r="r" b="b" t="t" l="l"/>
            <a:pathLst>
              <a:path h="624458" w="9795419">
                <a:moveTo>
                  <a:pt x="0" y="0"/>
                </a:moveTo>
                <a:lnTo>
                  <a:pt x="9795419" y="0"/>
                </a:lnTo>
                <a:lnTo>
                  <a:pt x="9795419" y="624458"/>
                </a:lnTo>
                <a:lnTo>
                  <a:pt x="0" y="6244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237087" y="6336906"/>
            <a:ext cx="4477503" cy="3687355"/>
          </a:xfrm>
          <a:custGeom>
            <a:avLst/>
            <a:gdLst/>
            <a:ahLst/>
            <a:cxnLst/>
            <a:rect r="r" b="b" t="t" l="l"/>
            <a:pathLst>
              <a:path h="3687355" w="4477503">
                <a:moveTo>
                  <a:pt x="0" y="0"/>
                </a:moveTo>
                <a:lnTo>
                  <a:pt x="4477503" y="0"/>
                </a:lnTo>
                <a:lnTo>
                  <a:pt x="4477503" y="3687355"/>
                </a:lnTo>
                <a:lnTo>
                  <a:pt x="0" y="36873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2872480" y="4699038"/>
            <a:ext cx="1206716" cy="120671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CBC8C8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203200" y="-28575"/>
              <a:ext cx="406400" cy="739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57394" y="4027297"/>
            <a:ext cx="6468419" cy="2203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52"/>
              </a:lnSpc>
            </a:pPr>
            <a:r>
              <a:rPr lang="en-US" sz="3400">
                <a:solidFill>
                  <a:srgbClr val="FFFFFF"/>
                </a:solidFill>
                <a:latin typeface="Quicksand Bold"/>
              </a:rPr>
              <a:t>The user can specify the desired parameters by click on the object in the menu on bottom left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57394" y="7267981"/>
            <a:ext cx="6468419" cy="1098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52"/>
              </a:lnSpc>
            </a:pPr>
            <a:r>
              <a:rPr lang="en-US" sz="3400">
                <a:solidFill>
                  <a:srgbClr val="FFFFFF"/>
                </a:solidFill>
                <a:latin typeface="Quicksand Bold"/>
              </a:rPr>
              <a:t>Then the object will pop up on the surface.</a:t>
            </a:r>
          </a:p>
        </p:txBody>
      </p:sp>
    </p:spTree>
  </p:cSld>
  <p:clrMapOvr>
    <a:masterClrMapping/>
  </p:clrMapOvr>
  <p:transition spd="med">
    <p:cover dir="ru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50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18587" y="-120965"/>
            <a:ext cx="11168813" cy="11182791"/>
          </a:xfrm>
          <a:custGeom>
            <a:avLst/>
            <a:gdLst/>
            <a:ahLst/>
            <a:cxnLst/>
            <a:rect r="r" b="b" t="t" l="l"/>
            <a:pathLst>
              <a:path h="11182791" w="11168813">
                <a:moveTo>
                  <a:pt x="0" y="0"/>
                </a:moveTo>
                <a:lnTo>
                  <a:pt x="11168812" y="0"/>
                </a:lnTo>
                <a:lnTo>
                  <a:pt x="11168812" y="11182791"/>
                </a:lnTo>
                <a:lnTo>
                  <a:pt x="0" y="11182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26525" y="-120965"/>
            <a:ext cx="11168813" cy="11182791"/>
          </a:xfrm>
          <a:custGeom>
            <a:avLst/>
            <a:gdLst/>
            <a:ahLst/>
            <a:cxnLst/>
            <a:rect r="r" b="b" t="t" l="l"/>
            <a:pathLst>
              <a:path h="11182791" w="11168813">
                <a:moveTo>
                  <a:pt x="0" y="0"/>
                </a:moveTo>
                <a:lnTo>
                  <a:pt x="11168813" y="0"/>
                </a:lnTo>
                <a:lnTo>
                  <a:pt x="11168813" y="11182791"/>
                </a:lnTo>
                <a:lnTo>
                  <a:pt x="0" y="11182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750162"/>
            <a:ext cx="16386673" cy="8971596"/>
            <a:chOff x="0" y="0"/>
            <a:chExt cx="4315831" cy="23628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315832" cy="2362889"/>
            </a:xfrm>
            <a:custGeom>
              <a:avLst/>
              <a:gdLst/>
              <a:ahLst/>
              <a:cxnLst/>
              <a:rect r="r" b="b" t="t" l="l"/>
              <a:pathLst>
                <a:path h="2362889" w="4315832">
                  <a:moveTo>
                    <a:pt x="9449" y="0"/>
                  </a:moveTo>
                  <a:lnTo>
                    <a:pt x="4306382" y="0"/>
                  </a:lnTo>
                  <a:cubicBezTo>
                    <a:pt x="4311601" y="0"/>
                    <a:pt x="4315832" y="4230"/>
                    <a:pt x="4315832" y="9449"/>
                  </a:cubicBezTo>
                  <a:lnTo>
                    <a:pt x="4315832" y="2353440"/>
                  </a:lnTo>
                  <a:cubicBezTo>
                    <a:pt x="4315832" y="2358659"/>
                    <a:pt x="4311601" y="2362889"/>
                    <a:pt x="4306382" y="2362889"/>
                  </a:cubicBezTo>
                  <a:lnTo>
                    <a:pt x="9449" y="2362889"/>
                  </a:lnTo>
                  <a:cubicBezTo>
                    <a:pt x="4230" y="2362889"/>
                    <a:pt x="0" y="2358659"/>
                    <a:pt x="0" y="2353440"/>
                  </a:cubicBezTo>
                  <a:lnTo>
                    <a:pt x="0" y="9449"/>
                  </a:lnTo>
                  <a:cubicBezTo>
                    <a:pt x="0" y="4230"/>
                    <a:pt x="4230" y="0"/>
                    <a:pt x="9449" y="0"/>
                  </a:cubicBezTo>
                  <a:close/>
                </a:path>
              </a:pathLst>
            </a:custGeom>
            <a:solidFill>
              <a:srgbClr val="042F3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4315831" cy="2391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32466" y="8488939"/>
            <a:ext cx="1592468" cy="1538723"/>
          </a:xfrm>
          <a:custGeom>
            <a:avLst/>
            <a:gdLst/>
            <a:ahLst/>
            <a:cxnLst/>
            <a:rect r="r" b="b" t="t" l="l"/>
            <a:pathLst>
              <a:path h="1538723" w="1592468">
                <a:moveTo>
                  <a:pt x="0" y="0"/>
                </a:moveTo>
                <a:lnTo>
                  <a:pt x="1592468" y="0"/>
                </a:lnTo>
                <a:lnTo>
                  <a:pt x="1592468" y="1538722"/>
                </a:lnTo>
                <a:lnTo>
                  <a:pt x="0" y="15387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469068" y="3519"/>
            <a:ext cx="5349864" cy="129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92"/>
              </a:lnSpc>
            </a:pPr>
            <a:r>
              <a:rPr lang="en-US" sz="7209">
                <a:solidFill>
                  <a:srgbClr val="EBCA5E"/>
                </a:solidFill>
                <a:latin typeface="Poppins Ultra-Bold"/>
              </a:rPr>
              <a:t>2.SURFACE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471756" y="1649825"/>
            <a:ext cx="13500561" cy="7608475"/>
            <a:chOff x="0" y="0"/>
            <a:chExt cx="18000747" cy="1014463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000747" cy="10144634"/>
            </a:xfrm>
            <a:custGeom>
              <a:avLst/>
              <a:gdLst/>
              <a:ahLst/>
              <a:cxnLst/>
              <a:rect r="r" b="b" t="t" l="l"/>
              <a:pathLst>
                <a:path h="10144634" w="18000747">
                  <a:moveTo>
                    <a:pt x="0" y="0"/>
                  </a:moveTo>
                  <a:lnTo>
                    <a:pt x="18000747" y="0"/>
                  </a:lnTo>
                  <a:lnTo>
                    <a:pt x="18000747" y="10144634"/>
                  </a:lnTo>
                  <a:lnTo>
                    <a:pt x="0" y="101446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0000"/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6056217"/>
              <a:ext cx="17978578" cy="489857"/>
            </a:xfrm>
            <a:custGeom>
              <a:avLst/>
              <a:gdLst/>
              <a:ahLst/>
              <a:cxnLst/>
              <a:rect r="r" b="b" t="t" l="l"/>
              <a:pathLst>
                <a:path h="489857" w="17978578">
                  <a:moveTo>
                    <a:pt x="0" y="0"/>
                  </a:moveTo>
                  <a:lnTo>
                    <a:pt x="17978578" y="0"/>
                  </a:lnTo>
                  <a:lnTo>
                    <a:pt x="17978578" y="489858"/>
                  </a:lnTo>
                  <a:lnTo>
                    <a:pt x="0" y="489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236323" r="-123" b="-734614"/>
              </a:stretch>
            </a:blipFill>
          </p:spPr>
        </p:sp>
      </p:grpSp>
    </p:spTree>
  </p:cSld>
  <p:clrMapOvr>
    <a:masterClrMapping/>
  </p:clrMapOvr>
  <p:transition spd="med">
    <p:cover dir="r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DAGIO4i-GfA</dc:identifier>
  <dcterms:modified xsi:type="dcterms:W3CDTF">2011-08-01T06:04:30Z</dcterms:modified>
  <cp:revision>1</cp:revision>
  <dc:title>OOP</dc:title>
</cp:coreProperties>
</file>